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61" r:id="rId5"/>
    <p:sldId id="262" r:id="rId6"/>
    <p:sldId id="276" r:id="rId7"/>
    <p:sldId id="275" r:id="rId8"/>
    <p:sldId id="265" r:id="rId9"/>
    <p:sldId id="270" r:id="rId10"/>
    <p:sldId id="266" r:id="rId11"/>
    <p:sldId id="277" r:id="rId12"/>
    <p:sldId id="278" r:id="rId13"/>
    <p:sldId id="272" r:id="rId14"/>
    <p:sldId id="271" r:id="rId15"/>
    <p:sldId id="279" r:id="rId16"/>
    <p:sldId id="274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32211"/>
    <a:srgbClr val="354A54"/>
    <a:srgbClr val="029FE4"/>
    <a:srgbClr val="CA58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94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#images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Bad Weld</c:v>
                </c:pt>
                <c:pt idx="1">
                  <c:v>Good Weld</c:v>
                </c:pt>
                <c:pt idx="2">
                  <c:v>Defect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1378</c:v>
                </c:pt>
                <c:pt idx="1">
                  <c:v>2348</c:v>
                </c:pt>
                <c:pt idx="2">
                  <c:v>1960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5DB-445A-ADA0-F2DDC7D136E1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056096288"/>
        <c:axId val="1056083328"/>
      </c:barChart>
      <c:catAx>
        <c:axId val="10560962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56083328"/>
        <c:crosses val="autoZero"/>
        <c:auto val="1"/>
        <c:lblAlgn val="ctr"/>
        <c:lblOffset val="100"/>
        <c:noMultiLvlLbl val="0"/>
      </c:catAx>
      <c:valAx>
        <c:axId val="10560833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5609628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Images%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FAEF-4B86-A4E2-D77008959CDD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FAEF-4B86-A4E2-D77008959CDD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FAEF-4B86-A4E2-D77008959CDD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Sheet1!$A$2:$A$4</c:f>
              <c:strCache>
                <c:ptCount val="3"/>
                <c:pt idx="0">
                  <c:v>Train</c:v>
                </c:pt>
                <c:pt idx="1">
                  <c:v>Valid</c:v>
                </c:pt>
                <c:pt idx="2">
                  <c:v>Test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1619</c:v>
                </c:pt>
                <c:pt idx="1">
                  <c:v>283</c:v>
                </c:pt>
                <c:pt idx="2">
                  <c:v>126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FAEF-4B86-A4E2-D77008959CDD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F56572F-6EEF-409C-B307-70AA66F89B69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accent1_2" csCatId="accent1" phldr="1"/>
      <dgm:spPr/>
      <dgm:t>
        <a:bodyPr/>
        <a:lstStyle/>
        <a:p>
          <a:endParaRPr lang="en-US"/>
        </a:p>
      </dgm:t>
    </dgm:pt>
    <dgm:pt modelId="{844A9282-3B8B-4879-8EA2-FFE77B4C81A8}">
      <dgm:prSet/>
      <dgm:spPr/>
      <dgm:t>
        <a:bodyPr/>
        <a:lstStyle/>
        <a:p>
          <a:pPr algn="ctr"/>
          <a:r>
            <a:rPr lang="en-GB" dirty="0"/>
            <a:t>Developing a YOLO-based object detection model</a:t>
          </a:r>
          <a:endParaRPr lang="en-US" dirty="0"/>
        </a:p>
      </dgm:t>
    </dgm:pt>
    <dgm:pt modelId="{2FF75FEA-8875-4DCF-87BE-1C9017E72196}" type="parTrans" cxnId="{DBF9B516-1C86-4062-9E38-7F149D7404C5}">
      <dgm:prSet/>
      <dgm:spPr/>
      <dgm:t>
        <a:bodyPr/>
        <a:lstStyle/>
        <a:p>
          <a:endParaRPr lang="en-US"/>
        </a:p>
      </dgm:t>
    </dgm:pt>
    <dgm:pt modelId="{C11A9A47-21FD-43FE-8833-6F60EF494770}" type="sibTrans" cxnId="{DBF9B516-1C86-4062-9E38-7F149D7404C5}">
      <dgm:prSet/>
      <dgm:spPr/>
      <dgm:t>
        <a:bodyPr/>
        <a:lstStyle/>
        <a:p>
          <a:endParaRPr lang="en-US"/>
        </a:p>
      </dgm:t>
    </dgm:pt>
    <dgm:pt modelId="{EC7A6A5F-C822-4652-9119-CA171EBA6002}">
      <dgm:prSet/>
      <dgm:spPr/>
      <dgm:t>
        <a:bodyPr/>
        <a:lstStyle/>
        <a:p>
          <a:r>
            <a:rPr lang="en-US"/>
            <a:t>Understanding YOLO’s strengths and weaknesses</a:t>
          </a:r>
        </a:p>
      </dgm:t>
    </dgm:pt>
    <dgm:pt modelId="{BC95086F-ACC8-4914-9006-72A27E791DCA}" type="parTrans" cxnId="{ED889140-03B4-4867-B715-064FAF7DBF33}">
      <dgm:prSet/>
      <dgm:spPr/>
      <dgm:t>
        <a:bodyPr/>
        <a:lstStyle/>
        <a:p>
          <a:endParaRPr lang="en-US"/>
        </a:p>
      </dgm:t>
    </dgm:pt>
    <dgm:pt modelId="{29E49010-005E-41E4-8B84-FFE2158393ED}" type="sibTrans" cxnId="{ED889140-03B4-4867-B715-064FAF7DBF33}">
      <dgm:prSet/>
      <dgm:spPr/>
      <dgm:t>
        <a:bodyPr/>
        <a:lstStyle/>
        <a:p>
          <a:endParaRPr lang="en-US"/>
        </a:p>
      </dgm:t>
    </dgm:pt>
    <dgm:pt modelId="{0006E2CF-14B7-4BDA-A6BF-1431C794C246}">
      <dgm:prSet/>
      <dgm:spPr/>
      <dgm:t>
        <a:bodyPr/>
        <a:lstStyle/>
        <a:p>
          <a:r>
            <a:rPr lang="en-GB"/>
            <a:t>Highlighting the potential for integrating AI with mechanical engineering</a:t>
          </a:r>
          <a:endParaRPr lang="en-US"/>
        </a:p>
      </dgm:t>
    </dgm:pt>
    <dgm:pt modelId="{DE8776C5-EA05-4132-8726-D9D49629A9A5}" type="parTrans" cxnId="{9E088A7A-F59F-4327-B2E8-B10BB3C458EA}">
      <dgm:prSet/>
      <dgm:spPr/>
      <dgm:t>
        <a:bodyPr/>
        <a:lstStyle/>
        <a:p>
          <a:endParaRPr lang="en-US"/>
        </a:p>
      </dgm:t>
    </dgm:pt>
    <dgm:pt modelId="{DA58F8EB-01C3-447C-A785-A1FA3339C9E8}" type="sibTrans" cxnId="{9E088A7A-F59F-4327-B2E8-B10BB3C458EA}">
      <dgm:prSet/>
      <dgm:spPr/>
      <dgm:t>
        <a:bodyPr/>
        <a:lstStyle/>
        <a:p>
          <a:endParaRPr lang="en-US"/>
        </a:p>
      </dgm:t>
    </dgm:pt>
    <dgm:pt modelId="{11135DD9-CAD0-4D83-BDBE-115FB34DF84E}" type="pres">
      <dgm:prSet presAssocID="{0F56572F-6EEF-409C-B307-70AA66F89B69}" presName="root" presStyleCnt="0">
        <dgm:presLayoutVars>
          <dgm:dir/>
          <dgm:resizeHandles val="exact"/>
        </dgm:presLayoutVars>
      </dgm:prSet>
      <dgm:spPr/>
    </dgm:pt>
    <dgm:pt modelId="{FFFA03D7-7D84-48C3-A82E-7803A7827E1A}" type="pres">
      <dgm:prSet presAssocID="{844A9282-3B8B-4879-8EA2-FFE77B4C81A8}" presName="compNode" presStyleCnt="0"/>
      <dgm:spPr/>
    </dgm:pt>
    <dgm:pt modelId="{9968CEF6-D226-4848-A414-CB6D37294A84}" type="pres">
      <dgm:prSet presAssocID="{844A9282-3B8B-4879-8EA2-FFE77B4C81A8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F43900DA-A1D0-47A2-BE61-3797EC770C4D}" type="pres">
      <dgm:prSet presAssocID="{844A9282-3B8B-4879-8EA2-FFE77B4C81A8}" presName="spaceRect" presStyleCnt="0"/>
      <dgm:spPr/>
    </dgm:pt>
    <dgm:pt modelId="{1484C7FB-B7F0-4D32-A181-ECFA6673B6AD}" type="pres">
      <dgm:prSet presAssocID="{844A9282-3B8B-4879-8EA2-FFE77B4C81A8}" presName="textRect" presStyleLbl="revTx" presStyleIdx="0" presStyleCnt="3">
        <dgm:presLayoutVars>
          <dgm:chMax val="1"/>
          <dgm:chPref val="1"/>
        </dgm:presLayoutVars>
      </dgm:prSet>
      <dgm:spPr/>
    </dgm:pt>
    <dgm:pt modelId="{20297E35-A6BA-4A08-9428-F9125B614989}" type="pres">
      <dgm:prSet presAssocID="{C11A9A47-21FD-43FE-8833-6F60EF494770}" presName="sibTrans" presStyleCnt="0"/>
      <dgm:spPr/>
    </dgm:pt>
    <dgm:pt modelId="{E219D9AC-8D6B-4A28-8B61-CD717323F645}" type="pres">
      <dgm:prSet presAssocID="{EC7A6A5F-C822-4652-9119-CA171EBA6002}" presName="compNode" presStyleCnt="0"/>
      <dgm:spPr/>
    </dgm:pt>
    <dgm:pt modelId="{E3642757-444F-4305-B43E-5BA5F3A84312}" type="pres">
      <dgm:prSet presAssocID="{EC7A6A5F-C822-4652-9119-CA171EBA6002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arning"/>
        </a:ext>
      </dgm:extLst>
    </dgm:pt>
    <dgm:pt modelId="{9D370D54-01A6-40AB-8818-7942C5582E2D}" type="pres">
      <dgm:prSet presAssocID="{EC7A6A5F-C822-4652-9119-CA171EBA6002}" presName="spaceRect" presStyleCnt="0"/>
      <dgm:spPr/>
    </dgm:pt>
    <dgm:pt modelId="{41631DBD-5E56-46D8-B75A-9A9E133D6A3B}" type="pres">
      <dgm:prSet presAssocID="{EC7A6A5F-C822-4652-9119-CA171EBA6002}" presName="textRect" presStyleLbl="revTx" presStyleIdx="1" presStyleCnt="3">
        <dgm:presLayoutVars>
          <dgm:chMax val="1"/>
          <dgm:chPref val="1"/>
        </dgm:presLayoutVars>
      </dgm:prSet>
      <dgm:spPr/>
    </dgm:pt>
    <dgm:pt modelId="{266B8670-C12F-4D1E-AC99-CCA718CE5486}" type="pres">
      <dgm:prSet presAssocID="{29E49010-005E-41E4-8B84-FFE2158393ED}" presName="sibTrans" presStyleCnt="0"/>
      <dgm:spPr/>
    </dgm:pt>
    <dgm:pt modelId="{F04FFEE1-DE47-43F8-9830-FE7A51ACA1EA}" type="pres">
      <dgm:prSet presAssocID="{0006E2CF-14B7-4BDA-A6BF-1431C794C246}" presName="compNode" presStyleCnt="0"/>
      <dgm:spPr/>
    </dgm:pt>
    <dgm:pt modelId="{2B1A3902-EEB2-491F-AF57-FFC9539052DD}" type="pres">
      <dgm:prSet presAssocID="{0006E2CF-14B7-4BDA-A6BF-1431C794C246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9867AD2D-503A-489A-AA13-6273366C794D}" type="pres">
      <dgm:prSet presAssocID="{0006E2CF-14B7-4BDA-A6BF-1431C794C246}" presName="spaceRect" presStyleCnt="0"/>
      <dgm:spPr/>
    </dgm:pt>
    <dgm:pt modelId="{DA14BF75-BE62-4E5C-B19D-D4C0E719B38C}" type="pres">
      <dgm:prSet presAssocID="{0006E2CF-14B7-4BDA-A6BF-1431C794C246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DBF9B516-1C86-4062-9E38-7F149D7404C5}" srcId="{0F56572F-6EEF-409C-B307-70AA66F89B69}" destId="{844A9282-3B8B-4879-8EA2-FFE77B4C81A8}" srcOrd="0" destOrd="0" parTransId="{2FF75FEA-8875-4DCF-87BE-1C9017E72196}" sibTransId="{C11A9A47-21FD-43FE-8833-6F60EF494770}"/>
    <dgm:cxn modelId="{87C0A51D-2D5F-475C-A8BF-07F3D260BADF}" type="presOf" srcId="{0006E2CF-14B7-4BDA-A6BF-1431C794C246}" destId="{DA14BF75-BE62-4E5C-B19D-D4C0E719B38C}" srcOrd="0" destOrd="0" presId="urn:microsoft.com/office/officeart/2018/2/layout/IconLabelList"/>
    <dgm:cxn modelId="{91501C20-B61C-495C-8764-662B0C5EB56E}" type="presOf" srcId="{EC7A6A5F-C822-4652-9119-CA171EBA6002}" destId="{41631DBD-5E56-46D8-B75A-9A9E133D6A3B}" srcOrd="0" destOrd="0" presId="urn:microsoft.com/office/officeart/2018/2/layout/IconLabelList"/>
    <dgm:cxn modelId="{ED889140-03B4-4867-B715-064FAF7DBF33}" srcId="{0F56572F-6EEF-409C-B307-70AA66F89B69}" destId="{EC7A6A5F-C822-4652-9119-CA171EBA6002}" srcOrd="1" destOrd="0" parTransId="{BC95086F-ACC8-4914-9006-72A27E791DCA}" sibTransId="{29E49010-005E-41E4-8B84-FFE2158393ED}"/>
    <dgm:cxn modelId="{4F32BD65-AC03-436A-9BF8-AF7C5FB414E9}" type="presOf" srcId="{0F56572F-6EEF-409C-B307-70AA66F89B69}" destId="{11135DD9-CAD0-4D83-BDBE-115FB34DF84E}" srcOrd="0" destOrd="0" presId="urn:microsoft.com/office/officeart/2018/2/layout/IconLabelList"/>
    <dgm:cxn modelId="{9E088A7A-F59F-4327-B2E8-B10BB3C458EA}" srcId="{0F56572F-6EEF-409C-B307-70AA66F89B69}" destId="{0006E2CF-14B7-4BDA-A6BF-1431C794C246}" srcOrd="2" destOrd="0" parTransId="{DE8776C5-EA05-4132-8726-D9D49629A9A5}" sibTransId="{DA58F8EB-01C3-447C-A785-A1FA3339C9E8}"/>
    <dgm:cxn modelId="{CF643BB4-3695-4345-8A95-A451093BC1A3}" type="presOf" srcId="{844A9282-3B8B-4879-8EA2-FFE77B4C81A8}" destId="{1484C7FB-B7F0-4D32-A181-ECFA6673B6AD}" srcOrd="0" destOrd="0" presId="urn:microsoft.com/office/officeart/2018/2/layout/IconLabelList"/>
    <dgm:cxn modelId="{6DA252C9-40F7-426D-B103-BD85DFDC9831}" type="presParOf" srcId="{11135DD9-CAD0-4D83-BDBE-115FB34DF84E}" destId="{FFFA03D7-7D84-48C3-A82E-7803A7827E1A}" srcOrd="0" destOrd="0" presId="urn:microsoft.com/office/officeart/2018/2/layout/IconLabelList"/>
    <dgm:cxn modelId="{14EA17DA-549B-4549-ADD7-8C3AD3714C28}" type="presParOf" srcId="{FFFA03D7-7D84-48C3-A82E-7803A7827E1A}" destId="{9968CEF6-D226-4848-A414-CB6D37294A84}" srcOrd="0" destOrd="0" presId="urn:microsoft.com/office/officeart/2018/2/layout/IconLabelList"/>
    <dgm:cxn modelId="{97410E43-A0D7-4930-8313-DE0A3129F08B}" type="presParOf" srcId="{FFFA03D7-7D84-48C3-A82E-7803A7827E1A}" destId="{F43900DA-A1D0-47A2-BE61-3797EC770C4D}" srcOrd="1" destOrd="0" presId="urn:microsoft.com/office/officeart/2018/2/layout/IconLabelList"/>
    <dgm:cxn modelId="{14935438-DF1B-4FF4-9865-5C68B9C5CD9B}" type="presParOf" srcId="{FFFA03D7-7D84-48C3-A82E-7803A7827E1A}" destId="{1484C7FB-B7F0-4D32-A181-ECFA6673B6AD}" srcOrd="2" destOrd="0" presId="urn:microsoft.com/office/officeart/2018/2/layout/IconLabelList"/>
    <dgm:cxn modelId="{BF05EFF6-85F5-4B65-8E54-9B41E62CA8F9}" type="presParOf" srcId="{11135DD9-CAD0-4D83-BDBE-115FB34DF84E}" destId="{20297E35-A6BA-4A08-9428-F9125B614989}" srcOrd="1" destOrd="0" presId="urn:microsoft.com/office/officeart/2018/2/layout/IconLabelList"/>
    <dgm:cxn modelId="{EA2D9D01-2829-4E95-91C8-CE5AC5B0B79B}" type="presParOf" srcId="{11135DD9-CAD0-4D83-BDBE-115FB34DF84E}" destId="{E219D9AC-8D6B-4A28-8B61-CD717323F645}" srcOrd="2" destOrd="0" presId="urn:microsoft.com/office/officeart/2018/2/layout/IconLabelList"/>
    <dgm:cxn modelId="{EF3CA661-65B0-4205-BAAC-948E061E70B1}" type="presParOf" srcId="{E219D9AC-8D6B-4A28-8B61-CD717323F645}" destId="{E3642757-444F-4305-B43E-5BA5F3A84312}" srcOrd="0" destOrd="0" presId="urn:microsoft.com/office/officeart/2018/2/layout/IconLabelList"/>
    <dgm:cxn modelId="{D38716D0-A82B-47A8-B43F-C7424EDB8192}" type="presParOf" srcId="{E219D9AC-8D6B-4A28-8B61-CD717323F645}" destId="{9D370D54-01A6-40AB-8818-7942C5582E2D}" srcOrd="1" destOrd="0" presId="urn:microsoft.com/office/officeart/2018/2/layout/IconLabelList"/>
    <dgm:cxn modelId="{BD8D6984-F524-4CF5-9AC9-D2E9897A8B71}" type="presParOf" srcId="{E219D9AC-8D6B-4A28-8B61-CD717323F645}" destId="{41631DBD-5E56-46D8-B75A-9A9E133D6A3B}" srcOrd="2" destOrd="0" presId="urn:microsoft.com/office/officeart/2018/2/layout/IconLabelList"/>
    <dgm:cxn modelId="{F273AB44-3321-4621-A09A-CC4881514BA3}" type="presParOf" srcId="{11135DD9-CAD0-4D83-BDBE-115FB34DF84E}" destId="{266B8670-C12F-4D1E-AC99-CCA718CE5486}" srcOrd="3" destOrd="0" presId="urn:microsoft.com/office/officeart/2018/2/layout/IconLabelList"/>
    <dgm:cxn modelId="{37D5FD1C-A207-4213-ACB8-ECDF5D17C659}" type="presParOf" srcId="{11135DD9-CAD0-4D83-BDBE-115FB34DF84E}" destId="{F04FFEE1-DE47-43F8-9830-FE7A51ACA1EA}" srcOrd="4" destOrd="0" presId="urn:microsoft.com/office/officeart/2018/2/layout/IconLabelList"/>
    <dgm:cxn modelId="{4C65699F-BD96-4625-A19E-91714897556B}" type="presParOf" srcId="{F04FFEE1-DE47-43F8-9830-FE7A51ACA1EA}" destId="{2B1A3902-EEB2-491F-AF57-FFC9539052DD}" srcOrd="0" destOrd="0" presId="urn:microsoft.com/office/officeart/2018/2/layout/IconLabelList"/>
    <dgm:cxn modelId="{62D60EED-0E87-424F-8216-7FB1B2238EC2}" type="presParOf" srcId="{F04FFEE1-DE47-43F8-9830-FE7A51ACA1EA}" destId="{9867AD2D-503A-489A-AA13-6273366C794D}" srcOrd="1" destOrd="0" presId="urn:microsoft.com/office/officeart/2018/2/layout/IconLabelList"/>
    <dgm:cxn modelId="{8B69B0DC-B795-4DFD-B591-2A2ADC88FE8E}" type="presParOf" srcId="{F04FFEE1-DE47-43F8-9830-FE7A51ACA1EA}" destId="{DA14BF75-BE62-4E5C-B19D-D4C0E719B38C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68CEF6-D226-4848-A414-CB6D37294A84}">
      <dsp:nvSpPr>
        <dsp:cNvPr id="0" name=""/>
        <dsp:cNvSpPr/>
      </dsp:nvSpPr>
      <dsp:spPr>
        <a:xfrm>
          <a:off x="1212569" y="794397"/>
          <a:ext cx="1300252" cy="130025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484C7FB-B7F0-4D32-A181-ECFA6673B6AD}">
      <dsp:nvSpPr>
        <dsp:cNvPr id="0" name=""/>
        <dsp:cNvSpPr/>
      </dsp:nvSpPr>
      <dsp:spPr>
        <a:xfrm>
          <a:off x="417971" y="2451332"/>
          <a:ext cx="28894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Developing a YOLO-based object detection model</a:t>
          </a:r>
          <a:endParaRPr lang="en-US" sz="1700" kern="1200" dirty="0"/>
        </a:p>
      </dsp:txBody>
      <dsp:txXfrm>
        <a:off x="417971" y="2451332"/>
        <a:ext cx="2889450" cy="720000"/>
      </dsp:txXfrm>
    </dsp:sp>
    <dsp:sp modelId="{E3642757-444F-4305-B43E-5BA5F3A84312}">
      <dsp:nvSpPr>
        <dsp:cNvPr id="0" name=""/>
        <dsp:cNvSpPr/>
      </dsp:nvSpPr>
      <dsp:spPr>
        <a:xfrm>
          <a:off x="4607673" y="794397"/>
          <a:ext cx="1300252" cy="130025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1631DBD-5E56-46D8-B75A-9A9E133D6A3B}">
      <dsp:nvSpPr>
        <dsp:cNvPr id="0" name=""/>
        <dsp:cNvSpPr/>
      </dsp:nvSpPr>
      <dsp:spPr>
        <a:xfrm>
          <a:off x="3813075" y="2451332"/>
          <a:ext cx="28894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Understanding YOLO’s strengths and weaknesses</a:t>
          </a:r>
        </a:p>
      </dsp:txBody>
      <dsp:txXfrm>
        <a:off x="3813075" y="2451332"/>
        <a:ext cx="2889450" cy="720000"/>
      </dsp:txXfrm>
    </dsp:sp>
    <dsp:sp modelId="{2B1A3902-EEB2-491F-AF57-FFC9539052DD}">
      <dsp:nvSpPr>
        <dsp:cNvPr id="0" name=""/>
        <dsp:cNvSpPr/>
      </dsp:nvSpPr>
      <dsp:spPr>
        <a:xfrm>
          <a:off x="8002777" y="794397"/>
          <a:ext cx="1300252" cy="130025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A14BF75-BE62-4E5C-B19D-D4C0E719B38C}">
      <dsp:nvSpPr>
        <dsp:cNvPr id="0" name=""/>
        <dsp:cNvSpPr/>
      </dsp:nvSpPr>
      <dsp:spPr>
        <a:xfrm>
          <a:off x="7208178" y="2451332"/>
          <a:ext cx="28894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/>
            <a:t>Highlighting the potential for integrating AI with mechanical engineering</a:t>
          </a:r>
          <a:endParaRPr lang="en-US" sz="1700" kern="1200"/>
        </a:p>
      </dsp:txBody>
      <dsp:txXfrm>
        <a:off x="7208178" y="2451332"/>
        <a:ext cx="28894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jpg>
</file>

<file path=ppt/media/image21.jpg>
</file>

<file path=ppt/media/image22.png>
</file>

<file path=ppt/media/image23.jpeg>
</file>

<file path=ppt/media/image24.jpe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656552-A9BD-4083-89BD-0F8B083ECFDC}" type="datetimeFigureOut">
              <a:rPr lang="en-GB" smtClean="0"/>
              <a:t>04/01/2025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92C743-E89B-4595-930F-B223651E1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42204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B45BA-4BA4-99B7-1ED3-C90CB7407E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2E2B2E-CC81-6C3A-4218-B526904122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636D42-1CB6-C3D0-0566-96CB0C165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201C1-DF9F-474C-8D3B-5C917EA9763E}" type="datetime1">
              <a:rPr lang="en-GB" smtClean="0"/>
              <a:t>04/01/2025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6B61BD-A913-F04A-DAF3-1F9ABDBB2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59EBD2-BE40-9488-463F-351CC4B19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E4099-1221-454A-B7D8-CB1E7BEBAC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0941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EB99C-4EA4-21CC-AA19-546344F4C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5118A7-5490-A860-6D1E-6587CB7701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3BDEE8-5EF0-ECFF-06EB-F44DBB049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224D7-98B7-4DDC-A557-1C3326A043DB}" type="datetime1">
              <a:rPr lang="en-GB" smtClean="0"/>
              <a:t>04/01/2025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6E8315-0FC4-4F28-09F2-FD76909FE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50F2AD-8521-F8CD-A3A8-D7DF4210B3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E4099-1221-454A-B7D8-CB1E7BEBAC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90708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0D1EF89-1FB8-BA19-C21A-19E424CAC9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1114F9-4A7A-183D-291E-0D62769A14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459EC1-650E-30E6-44B3-989D192981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276EF-D97A-4442-92F5-5AC0DB96AA86}" type="datetime1">
              <a:rPr lang="en-GB" smtClean="0"/>
              <a:t>04/01/2025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727989-7BF8-FAC1-0B6C-DB5C344A8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B0672-2368-B8FD-C942-03CA359B8B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E4099-1221-454A-B7D8-CB1E7BEBAC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74932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B3811-B11C-3146-0C19-84BE77A32B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D26EE5-59DD-7D5C-ADE9-5FD8E7EA36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54677A-9A3D-29AC-66CD-47FF02D839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928BD-BA3E-4939-B9DC-6635C3081CA6}" type="datetime1">
              <a:rPr lang="en-GB" smtClean="0"/>
              <a:t>04/01/2025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ED25B0-B8E4-5CB8-3985-6655E33371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34A8FE-DF4E-153B-5EF6-F4C9992FC1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E4099-1221-454A-B7D8-CB1E7BEBAC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96874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4ED579-B680-515A-FB28-82F4FA982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0CE4C7-452B-7600-39D0-79CF2AEDBB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EA2BA5-13D4-C0E2-A974-73A3D6B858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54F1F-2E3D-4A8E-9132-0EF4931D874E}" type="datetime1">
              <a:rPr lang="en-GB" smtClean="0"/>
              <a:t>04/01/2025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469A57-C723-16FE-7FCF-8A4593B4B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F3AD2E-7FD7-B9E6-91E9-123FCA7E0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E4099-1221-454A-B7D8-CB1E7BEBAC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01012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042C3-C8DF-6282-1A8E-9ECE0329B3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916620-A1E9-E0D9-8FC1-BA54D01BBB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8EC1AE-251E-3A37-5CE0-6CEFE9F7AD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C83F9C-0A43-6C1A-B23C-DC00607D5B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A6F89-B247-497D-B668-FA11B42577ED}" type="datetime1">
              <a:rPr lang="en-GB" smtClean="0"/>
              <a:t>04/01/2025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B09530-2F64-43C0-572D-B39A6DC9F2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09690E-C8B3-BF11-1466-173478EDC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E4099-1221-454A-B7D8-CB1E7BEBAC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01842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BFD07-BF97-3E72-FFB6-5A5EC414A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FC2097-BC4D-8DDB-63F1-9A17FE825C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EF62EB-2884-5B30-0DC0-F646ADD19B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8DCF44-4FA7-DDE0-F650-9155CBC120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72A4A0-A082-A807-8961-2AF143FC8B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EC87D4E-B208-6DBD-1C9E-A65EFB38AB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B3BB8-4B4C-4A7B-8FC7-EB820F06F349}" type="datetime1">
              <a:rPr lang="en-GB" smtClean="0"/>
              <a:t>04/01/2025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F55C0F-B45C-F9A7-0B9F-C9482609F3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72B0E7-A03C-5D6A-ADE9-3D129796C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E4099-1221-454A-B7D8-CB1E7BEBAC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56878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BF06E9-F2CE-0D02-0154-D63BDF16D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6C0075-D68E-E6FE-C452-AE5E64C25C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53A89-A7E6-4F8B-A024-5050B303F017}" type="datetime1">
              <a:rPr lang="en-GB" smtClean="0"/>
              <a:t>04/01/2025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AE802C-AF70-2668-98F7-613904479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EA3A06-8779-0910-9AB3-EBAD8B577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E4099-1221-454A-B7D8-CB1E7BEBAC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53110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2A4A017-C157-26C7-47B0-16C53FFD8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0D92C-D884-4193-BC64-4E97632EB782}" type="datetime1">
              <a:rPr lang="en-GB" smtClean="0"/>
              <a:t>04/01/2025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A82CFD-368D-EE21-D2EA-AFBBADB479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4C0692-E3CA-31B3-D911-629074E5F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E4099-1221-454A-B7D8-CB1E7BEBAC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67337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3331F-6042-F82C-7814-C6667D456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3369AE-B039-C538-CCC0-41DAD1BF42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4F50D8-330D-86CC-8B84-B1066143F4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0B5C78-1C3C-7D28-2C29-E282A6AC83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750FD-36C0-4C42-899D-67C68338B32F}" type="datetime1">
              <a:rPr lang="en-GB" smtClean="0"/>
              <a:t>04/01/2025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93D008-8B6B-88F5-C920-9332B5D40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77DF78-07D5-F1C5-B1E9-D5C3A3419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E4099-1221-454A-B7D8-CB1E7BEBAC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17120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B556D-811B-B3C5-FEA7-3F26BEA39A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26E6FD4-589C-1F0E-7CA2-776CE3BB9C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A80916-70D7-7254-4942-9C59E6174E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3536DA-739E-65FD-9C7C-772E06CA59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77322-6927-4BA9-8AE4-3B83DA2A4AEE}" type="datetime1">
              <a:rPr lang="en-GB" smtClean="0"/>
              <a:t>04/01/2025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869931-3F71-1D9F-84B3-AFC7E0E9A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4EFEA7-ECA2-E623-E85F-83D33525C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E4099-1221-454A-B7D8-CB1E7BEBAC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36945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87E0BE-9165-A0DE-B95C-21410CD6D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6FC389-026C-023F-9187-54DD17076C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E22FDA-788A-AD4E-8AC5-8C89D724CF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69B7742-AAE3-4B30-968C-6F2DAD5BF255}" type="datetime1">
              <a:rPr lang="en-GB" smtClean="0"/>
              <a:t>04/01/2025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E3935F-25D6-BF36-E197-0E5B590126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2B8E5A-13AC-56F8-F78E-D7924F248B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CBE4099-1221-454A-B7D8-CB1E7BEBAC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1637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Rectangle 1032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What is a pipe welding robot? Advantages and disadvantages - Standard Bots">
            <a:extLst>
              <a:ext uri="{FF2B5EF4-FFF2-40B4-BE49-F238E27FC236}">
                <a16:creationId xmlns:a16="http://schemas.microsoft.com/office/drawing/2014/main" id="{1DA1B853-915E-F978-A397-8F7385A8E3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195" b="22260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DD77EC-00EB-9B08-7A7D-AB379B4937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GB" b="1" dirty="0">
                <a:solidFill>
                  <a:srgbClr val="FFFFFF"/>
                </a:solidFill>
              </a:rPr>
              <a:t>Welding Defect Detection with YOLO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996D1A-A852-E0D4-D418-5A5B70C9D5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Autofit/>
          </a:bodyPr>
          <a:lstStyle/>
          <a:p>
            <a:r>
              <a:rPr lang="en-GB" sz="2000" b="0" i="0" u="none" strike="noStrike" baseline="0" dirty="0">
                <a:solidFill>
                  <a:srgbClr val="FFFFFF"/>
                </a:solidFill>
                <a:latin typeface="Times New Roman" panose="02020603050405020304" pitchFamily="18" charset="0"/>
              </a:rPr>
              <a:t>Intelligent Systems</a:t>
            </a:r>
          </a:p>
          <a:p>
            <a:r>
              <a:rPr lang="en-GB" sz="2000" b="0" i="0" u="none" strike="noStrike" baseline="0" dirty="0">
                <a:solidFill>
                  <a:srgbClr val="FFFFFF"/>
                </a:solidFill>
                <a:latin typeface="Times New Roman" panose="02020603050405020304" pitchFamily="18" charset="0"/>
              </a:rPr>
              <a:t>Fadi Aldeeb – 112537</a:t>
            </a:r>
          </a:p>
          <a:p>
            <a:r>
              <a:rPr lang="en-GB" sz="2000" b="0" i="0" u="none" strike="noStrike" baseline="0" dirty="0">
                <a:solidFill>
                  <a:srgbClr val="FFFFFF"/>
                </a:solidFill>
                <a:latin typeface="Times New Roman" panose="02020603050405020304" pitchFamily="18" charset="0"/>
              </a:rPr>
              <a:t>Supervisor: prof. Joao Sousa</a:t>
            </a:r>
            <a:endParaRPr lang="en-GB" sz="2000" dirty="0">
              <a:solidFill>
                <a:srgbClr val="FFFFFF"/>
              </a:solidFill>
            </a:endParaRPr>
          </a:p>
        </p:txBody>
      </p:sp>
      <p:pic>
        <p:nvPicPr>
          <p:cNvPr id="4" name="Picture 3" descr="A blue and grey logo&#10;&#10;Description automatically generated">
            <a:extLst>
              <a:ext uri="{FF2B5EF4-FFF2-40B4-BE49-F238E27FC236}">
                <a16:creationId xmlns:a16="http://schemas.microsoft.com/office/drawing/2014/main" id="{5CA381B2-A1B8-7B5D-478C-8FF300AF7C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421" y="677051"/>
            <a:ext cx="1867138" cy="82048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5" name="Arrow: Pentagon 4">
            <a:extLst>
              <a:ext uri="{FF2B5EF4-FFF2-40B4-BE49-F238E27FC236}">
                <a16:creationId xmlns:a16="http://schemas.microsoft.com/office/drawing/2014/main" id="{D79453FB-F765-3F72-3B18-66452629A079}"/>
              </a:ext>
            </a:extLst>
          </p:cNvPr>
          <p:cNvSpPr/>
          <p:nvPr/>
        </p:nvSpPr>
        <p:spPr>
          <a:xfrm flipH="1">
            <a:off x="9653307" y="677051"/>
            <a:ext cx="2538693" cy="617573"/>
          </a:xfrm>
          <a:prstGeom prst="homePlate">
            <a:avLst/>
          </a:prstGeom>
          <a:solidFill>
            <a:srgbClr val="029FE4"/>
          </a:solidFill>
          <a:ln>
            <a:solidFill>
              <a:srgbClr val="354A5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25</a:t>
            </a:r>
            <a:r>
              <a:rPr lang="en-US" sz="1600" baseline="30000" dirty="0"/>
              <a:t>th</a:t>
            </a:r>
            <a:r>
              <a:rPr lang="en-US" sz="1600" dirty="0"/>
              <a:t> of January 2025</a:t>
            </a:r>
            <a:endParaRPr lang="en-GB" sz="16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FB6FCB-D429-094D-DC7A-C6C2B6F49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E4099-1221-454A-B7D8-CB1E7BEBAC5A}" type="slidenum">
              <a:rPr lang="en-GB" smtClean="0"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462353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1E5539EC-8CB8-002F-68C6-6788402826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-29768"/>
            <a:ext cx="12202175" cy="1519356"/>
            <a:chOff x="-1" y="-29768"/>
            <a:chExt cx="12202175" cy="151935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C5D55A6-9EFD-CDA3-20CC-A99812CE1A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41412" y="-5371175"/>
              <a:ext cx="1519350" cy="12202174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0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5B6E73B-6DFD-AE6C-1628-DF8DC30085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8917093" y="-1801610"/>
              <a:ext cx="1507122" cy="5063040"/>
            </a:xfrm>
            <a:prstGeom prst="rect">
              <a:avLst/>
            </a:prstGeom>
            <a:gradFill>
              <a:gsLst>
                <a:gs pos="5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1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0E00FC4-DDBC-F424-CF71-73AF7A284A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3100712" y="-3130481"/>
              <a:ext cx="1519356" cy="7720782"/>
            </a:xfrm>
            <a:prstGeom prst="rect">
              <a:avLst/>
            </a:prstGeom>
            <a:gradFill>
              <a:gsLst>
                <a:gs pos="2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75000"/>
                  </a:schemeClr>
                </a:gs>
              </a:gsLst>
              <a:lin ang="1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E3D43B0-F6C7-D80D-EF1D-66A734B31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691" y="301843"/>
            <a:ext cx="10477109" cy="1003532"/>
          </a:xfrm>
        </p:spPr>
        <p:txBody>
          <a:bodyPr anchor="ctr"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Best Model Evaluation</a:t>
            </a:r>
            <a:br>
              <a:rPr lang="en-US" sz="3200" dirty="0">
                <a:solidFill>
                  <a:srgbClr val="FFFFFF"/>
                </a:solidFill>
              </a:rPr>
            </a:br>
            <a:r>
              <a:rPr lang="en-US" sz="3200" dirty="0">
                <a:solidFill>
                  <a:srgbClr val="FFFFFF"/>
                </a:solidFill>
              </a:rPr>
              <a:t>YOLOv8 Nano</a:t>
            </a:r>
            <a:endParaRPr lang="en-GB" sz="3200" dirty="0">
              <a:solidFill>
                <a:srgbClr val="FFFFFF"/>
              </a:solidFill>
            </a:endParaRP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32603E6F-D5D7-7ECE-11BE-8B803030F2D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14319490"/>
              </p:ext>
            </p:extLst>
          </p:nvPr>
        </p:nvGraphicFramePr>
        <p:xfrm>
          <a:off x="287125" y="2784884"/>
          <a:ext cx="6657372" cy="2518268"/>
        </p:xfrm>
        <a:graphic>
          <a:graphicData uri="http://schemas.openxmlformats.org/drawingml/2006/table">
            <a:tbl>
              <a:tblPr firstRow="1" firstCol="1"/>
              <a:tblGrid>
                <a:gridCol w="1109562">
                  <a:extLst>
                    <a:ext uri="{9D8B030D-6E8A-4147-A177-3AD203B41FA5}">
                      <a16:colId xmlns:a16="http://schemas.microsoft.com/office/drawing/2014/main" val="49377418"/>
                    </a:ext>
                  </a:extLst>
                </a:gridCol>
                <a:gridCol w="1109562">
                  <a:extLst>
                    <a:ext uri="{9D8B030D-6E8A-4147-A177-3AD203B41FA5}">
                      <a16:colId xmlns:a16="http://schemas.microsoft.com/office/drawing/2014/main" val="1647545539"/>
                    </a:ext>
                  </a:extLst>
                </a:gridCol>
                <a:gridCol w="1109562">
                  <a:extLst>
                    <a:ext uri="{9D8B030D-6E8A-4147-A177-3AD203B41FA5}">
                      <a16:colId xmlns:a16="http://schemas.microsoft.com/office/drawing/2014/main" val="2130204919"/>
                    </a:ext>
                  </a:extLst>
                </a:gridCol>
                <a:gridCol w="1109562">
                  <a:extLst>
                    <a:ext uri="{9D8B030D-6E8A-4147-A177-3AD203B41FA5}">
                      <a16:colId xmlns:a16="http://schemas.microsoft.com/office/drawing/2014/main" val="3603259110"/>
                    </a:ext>
                  </a:extLst>
                </a:gridCol>
                <a:gridCol w="1109562">
                  <a:extLst>
                    <a:ext uri="{9D8B030D-6E8A-4147-A177-3AD203B41FA5}">
                      <a16:colId xmlns:a16="http://schemas.microsoft.com/office/drawing/2014/main" val="3767969930"/>
                    </a:ext>
                  </a:extLst>
                </a:gridCol>
                <a:gridCol w="1109562">
                  <a:extLst>
                    <a:ext uri="{9D8B030D-6E8A-4147-A177-3AD203B41FA5}">
                      <a16:colId xmlns:a16="http://schemas.microsoft.com/office/drawing/2014/main" val="2028827177"/>
                    </a:ext>
                  </a:extLst>
                </a:gridCol>
              </a:tblGrid>
              <a:tr h="63620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1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Class</a:t>
                      </a:r>
                      <a:endParaRPr lang="en-GB" sz="14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70606" marR="170606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Instances</a:t>
                      </a:r>
                      <a:endParaRPr lang="en-GB" sz="1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70606" marR="170606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1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Precision</a:t>
                      </a:r>
                      <a:endParaRPr lang="en-GB" sz="14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70606" marR="170606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1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Recall</a:t>
                      </a:r>
                      <a:endParaRPr lang="en-GB" sz="14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70606" marR="170606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1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mAP50</a:t>
                      </a:r>
                      <a:endParaRPr lang="en-GB" sz="14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70606" marR="170606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mAP50-95</a:t>
                      </a:r>
                      <a:endParaRPr lang="en-GB" sz="1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70606" marR="170606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43692126"/>
                  </a:ext>
                </a:extLst>
              </a:tr>
              <a:tr h="30482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All</a:t>
                      </a:r>
                      <a:endParaRPr lang="en-GB" sz="1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70606" marR="170606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802</a:t>
                      </a:r>
                    </a:p>
                  </a:txBody>
                  <a:tcPr marL="170606" marR="170606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0.75</a:t>
                      </a:r>
                    </a:p>
                  </a:txBody>
                  <a:tcPr marL="170606" marR="170606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0.70</a:t>
                      </a:r>
                    </a:p>
                  </a:txBody>
                  <a:tcPr marL="170606" marR="170606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0.75</a:t>
                      </a:r>
                    </a:p>
                  </a:txBody>
                  <a:tcPr marL="170606" marR="170606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0.50</a:t>
                      </a:r>
                    </a:p>
                  </a:txBody>
                  <a:tcPr marL="170606" marR="170606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177445"/>
                  </a:ext>
                </a:extLst>
              </a:tr>
              <a:tr h="63620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Bad Weld</a:t>
                      </a:r>
                      <a:endParaRPr lang="en-GB" sz="1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70606" marR="170606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194</a:t>
                      </a:r>
                    </a:p>
                  </a:txBody>
                  <a:tcPr marL="170606" marR="170606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0.72</a:t>
                      </a:r>
                    </a:p>
                  </a:txBody>
                  <a:tcPr marL="170606" marR="170606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0.78</a:t>
                      </a:r>
                    </a:p>
                  </a:txBody>
                  <a:tcPr marL="170606" marR="170606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0.81</a:t>
                      </a:r>
                    </a:p>
                  </a:txBody>
                  <a:tcPr marL="170606" marR="170606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0.59</a:t>
                      </a:r>
                    </a:p>
                  </a:txBody>
                  <a:tcPr marL="170606" marR="170606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2454187"/>
                  </a:ext>
                </a:extLst>
              </a:tr>
              <a:tr h="63620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Good Weld</a:t>
                      </a:r>
                      <a:endParaRPr lang="en-GB" sz="1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70606" marR="170606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335</a:t>
                      </a:r>
                    </a:p>
                  </a:txBody>
                  <a:tcPr marL="170606" marR="170606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0.81</a:t>
                      </a:r>
                    </a:p>
                  </a:txBody>
                  <a:tcPr marL="170606" marR="170606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0.83</a:t>
                      </a:r>
                    </a:p>
                  </a:txBody>
                  <a:tcPr marL="170606" marR="170606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0.87</a:t>
                      </a:r>
                    </a:p>
                  </a:txBody>
                  <a:tcPr marL="170606" marR="170606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0.63</a:t>
                      </a:r>
                    </a:p>
                  </a:txBody>
                  <a:tcPr marL="170606" marR="170606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3337149"/>
                  </a:ext>
                </a:extLst>
              </a:tr>
              <a:tr h="30482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Defect</a:t>
                      </a:r>
                      <a:endParaRPr lang="en-GB" sz="1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70606" marR="170606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273</a:t>
                      </a:r>
                    </a:p>
                  </a:txBody>
                  <a:tcPr marL="170606" marR="170606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0.72</a:t>
                      </a:r>
                    </a:p>
                  </a:txBody>
                  <a:tcPr marL="170606" marR="170606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0.50</a:t>
                      </a:r>
                    </a:p>
                  </a:txBody>
                  <a:tcPr marL="170606" marR="170606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0.56</a:t>
                      </a:r>
                    </a:p>
                  </a:txBody>
                  <a:tcPr marL="170606" marR="170606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0.56</a:t>
                      </a:r>
                    </a:p>
                  </a:txBody>
                  <a:tcPr marL="170606" marR="170606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56301285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66A9591F-7843-9FBA-977B-43EDDD4578B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06" r="6684"/>
          <a:stretch/>
        </p:blipFill>
        <p:spPr bwMode="auto">
          <a:xfrm>
            <a:off x="6944497" y="1821195"/>
            <a:ext cx="5145725" cy="4445646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331A076F-2445-1499-42FD-1D6EB2D1E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E4099-1221-454A-B7D8-CB1E7BEBAC5A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98566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A78674E-EF69-EF67-7045-A669234E67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647C609C-AA92-63B8-4D6F-00E64D2DE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-29768"/>
            <a:ext cx="12202175" cy="1519356"/>
            <a:chOff x="-1" y="-29768"/>
            <a:chExt cx="12202175" cy="151935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74FF13F-1EF8-F641-51B3-48FB5C1080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41412" y="-5371175"/>
              <a:ext cx="1519350" cy="12202174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0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1B49C9D-0DB4-E4F5-834A-94B56E421C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8917093" y="-1801610"/>
              <a:ext cx="1507122" cy="5063040"/>
            </a:xfrm>
            <a:prstGeom prst="rect">
              <a:avLst/>
            </a:prstGeom>
            <a:gradFill>
              <a:gsLst>
                <a:gs pos="5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1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A4751A9-3188-4FD4-7187-F92877F7D0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3100712" y="-3130481"/>
              <a:ext cx="1519356" cy="7720782"/>
            </a:xfrm>
            <a:prstGeom prst="rect">
              <a:avLst/>
            </a:prstGeom>
            <a:gradFill>
              <a:gsLst>
                <a:gs pos="2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75000"/>
                  </a:schemeClr>
                </a:gs>
              </a:gsLst>
              <a:lin ang="1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5F4459A-E596-003D-9F95-380DC1DFB4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691" y="301843"/>
            <a:ext cx="10477109" cy="1003532"/>
          </a:xfrm>
        </p:spPr>
        <p:txBody>
          <a:bodyPr anchor="ctr"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Best Model Evaluation</a:t>
            </a:r>
            <a:br>
              <a:rPr lang="en-US" sz="3200" dirty="0">
                <a:solidFill>
                  <a:srgbClr val="FFFFFF"/>
                </a:solidFill>
              </a:rPr>
            </a:br>
            <a:r>
              <a:rPr lang="en-US" sz="3200" dirty="0">
                <a:solidFill>
                  <a:srgbClr val="FFFFFF"/>
                </a:solidFill>
              </a:rPr>
              <a:t>YOLOv8 Nano</a:t>
            </a:r>
            <a:endParaRPr lang="en-GB" sz="3200" dirty="0">
              <a:solidFill>
                <a:srgbClr val="FFFFFF"/>
              </a:solidFill>
            </a:endParaRP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331D9DC3-783C-9797-7F73-31664489F0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17862" y="1821195"/>
            <a:ext cx="5524084" cy="4350942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8E63C07-A3C2-6ADE-AE32-AC16B75DE64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578" y="2461477"/>
            <a:ext cx="6140754" cy="3070377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331A406B-7AFD-41BA-20DA-A86DA6726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E4099-1221-454A-B7D8-CB1E7BEBAC5A}" type="slidenum">
              <a:rPr lang="en-GB" smtClean="0"/>
              <a:t>11</a:t>
            </a:fld>
            <a:endParaRPr lang="en-GB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AAD6BA7-2507-D316-1A41-E51E00AC72A4}"/>
              </a:ext>
            </a:extLst>
          </p:cNvPr>
          <p:cNvCxnSpPr/>
          <p:nvPr/>
        </p:nvCxnSpPr>
        <p:spPr>
          <a:xfrm flipH="1">
            <a:off x="335578" y="3785616"/>
            <a:ext cx="1139654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64ABC96-5933-0D71-F82D-0960C41AE80B}"/>
              </a:ext>
            </a:extLst>
          </p:cNvPr>
          <p:cNvCxnSpPr/>
          <p:nvPr/>
        </p:nvCxnSpPr>
        <p:spPr>
          <a:xfrm flipH="1">
            <a:off x="355362" y="5299456"/>
            <a:ext cx="1139654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919403D-8738-4EE4-6E2D-C00E9DD77F5D}"/>
              </a:ext>
            </a:extLst>
          </p:cNvPr>
          <p:cNvSpPr txBox="1"/>
          <p:nvPr/>
        </p:nvSpPr>
        <p:spPr>
          <a:xfrm>
            <a:off x="20110" y="3785615"/>
            <a:ext cx="63093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b="0" i="0" u="none" strike="noStrike" baseline="0" dirty="0">
                <a:solidFill>
                  <a:srgbClr val="FF0000"/>
                </a:solidFill>
                <a:latin typeface="LMMono10-Regular-Identity-H"/>
              </a:rPr>
              <a:t>0.8816</a:t>
            </a:r>
            <a:endParaRPr lang="en-GB" sz="1200" dirty="0">
              <a:solidFill>
                <a:srgbClr val="FF00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2597D08-6DF7-8507-EC98-611C93318532}"/>
              </a:ext>
            </a:extLst>
          </p:cNvPr>
          <p:cNvSpPr txBox="1"/>
          <p:nvPr/>
        </p:nvSpPr>
        <p:spPr>
          <a:xfrm>
            <a:off x="39894" y="5299456"/>
            <a:ext cx="63093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b="0" i="0" u="none" strike="noStrike" baseline="0" dirty="0">
                <a:solidFill>
                  <a:srgbClr val="FF0000"/>
                </a:solidFill>
                <a:latin typeface="LMMono10-Regular-Identity-H"/>
              </a:rPr>
              <a:t>1.1893</a:t>
            </a:r>
            <a:endParaRPr lang="en-GB" sz="1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76788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0BE484F-242F-CC2D-5EC5-CF2914ECE0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CA8B3ABC-6587-EBD0-DBBF-51563FB590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-29768"/>
            <a:ext cx="12202175" cy="1519356"/>
            <a:chOff x="-1" y="-29768"/>
            <a:chExt cx="12202175" cy="151935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E28C215-7576-0A42-1F0E-B4BAFC2F2C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41412" y="-5371175"/>
              <a:ext cx="1519350" cy="12202174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0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5DC602C-75B2-1291-3090-84A5ED26C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8917093" y="-1801610"/>
              <a:ext cx="1507122" cy="5063040"/>
            </a:xfrm>
            <a:prstGeom prst="rect">
              <a:avLst/>
            </a:prstGeom>
            <a:gradFill>
              <a:gsLst>
                <a:gs pos="5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1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8416E28-BF79-036F-8F1D-8CBDD02AD1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3100712" y="-3130481"/>
              <a:ext cx="1519356" cy="7720782"/>
            </a:xfrm>
            <a:prstGeom prst="rect">
              <a:avLst/>
            </a:prstGeom>
            <a:gradFill>
              <a:gsLst>
                <a:gs pos="2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75000"/>
                  </a:schemeClr>
                </a:gs>
              </a:gsLst>
              <a:lin ang="1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115FD5B-D4B7-0420-2E9A-BF46F57869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691" y="301843"/>
            <a:ext cx="10477109" cy="1003532"/>
          </a:xfrm>
        </p:spPr>
        <p:txBody>
          <a:bodyPr anchor="ctr"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Best Model Evaluation</a:t>
            </a:r>
            <a:br>
              <a:rPr lang="en-US" sz="3200" dirty="0">
                <a:solidFill>
                  <a:srgbClr val="FFFFFF"/>
                </a:solidFill>
              </a:rPr>
            </a:br>
            <a:r>
              <a:rPr lang="en-US" sz="3200" dirty="0">
                <a:solidFill>
                  <a:srgbClr val="FFFFFF"/>
                </a:solidFill>
              </a:rPr>
              <a:t>YOLOv8 Nano</a:t>
            </a:r>
            <a:endParaRPr lang="en-GB" sz="3200" dirty="0">
              <a:solidFill>
                <a:srgbClr val="FFFFFF"/>
              </a:solidFill>
            </a:endParaRPr>
          </a:p>
        </p:txBody>
      </p:sp>
      <p:pic>
        <p:nvPicPr>
          <p:cNvPr id="26" name="Content Placeholder 25" descr="A collage of several images of metal parts&#10;&#10;Description automatically generated">
            <a:extLst>
              <a:ext uri="{FF2B5EF4-FFF2-40B4-BE49-F238E27FC236}">
                <a16:creationId xmlns:a16="http://schemas.microsoft.com/office/drawing/2014/main" id="{4FE69000-A571-669B-F4BB-C68E7489F9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4450" y="1806401"/>
            <a:ext cx="4351338" cy="4351338"/>
          </a:xfrm>
        </p:spPr>
      </p:pic>
      <p:pic>
        <p:nvPicPr>
          <p:cNvPr id="28" name="Picture 27" descr="A collage of several images of metal pipes&#10;&#10;Description automatically generated">
            <a:extLst>
              <a:ext uri="{FF2B5EF4-FFF2-40B4-BE49-F238E27FC236}">
                <a16:creationId xmlns:a16="http://schemas.microsoft.com/office/drawing/2014/main" id="{E00A3B2B-98A8-F68D-86DF-55C9D63694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212" y="1815082"/>
            <a:ext cx="4352544" cy="4352544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73376EB3-1178-1F2E-B49D-1B4177A8DC40}"/>
              </a:ext>
            </a:extLst>
          </p:cNvPr>
          <p:cNvSpPr txBox="1"/>
          <p:nvPr/>
        </p:nvSpPr>
        <p:spPr>
          <a:xfrm>
            <a:off x="1759770" y="6289886"/>
            <a:ext cx="28242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Labels</a:t>
            </a:r>
            <a:endParaRPr lang="en-GB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E66DC24-14E1-EA1B-F46D-991E0C438EC6}"/>
              </a:ext>
            </a:extLst>
          </p:cNvPr>
          <p:cNvSpPr txBox="1"/>
          <p:nvPr/>
        </p:nvSpPr>
        <p:spPr>
          <a:xfrm>
            <a:off x="7608007" y="6289886"/>
            <a:ext cx="28242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Predictions</a:t>
            </a:r>
            <a:endParaRPr lang="en-GB" dirty="0"/>
          </a:p>
        </p:txBody>
      </p:sp>
      <p:sp>
        <p:nvSpPr>
          <p:cNvPr id="31" name="Slide Number Placeholder 30">
            <a:extLst>
              <a:ext uri="{FF2B5EF4-FFF2-40B4-BE49-F238E27FC236}">
                <a16:creationId xmlns:a16="http://schemas.microsoft.com/office/drawing/2014/main" id="{04A60113-3C88-63F3-80AB-A085FBC71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E4099-1221-454A-B7D8-CB1E7BEBAC5A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59860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C34C8B7-20F2-E452-1193-625BDE6070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1471F7F0-29A3-7B37-2E61-0F7F4E36DC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-29768"/>
            <a:ext cx="12202175" cy="1519356"/>
            <a:chOff x="-1" y="-29768"/>
            <a:chExt cx="12202175" cy="1519356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6EFE67A-45B1-EEFE-2A0B-C565BA15C2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41412" y="-5371175"/>
              <a:ext cx="1519350" cy="12202174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0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5F6E586-BEDA-EC34-6625-0FA749485C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8917093" y="-1801610"/>
              <a:ext cx="1507122" cy="5063040"/>
            </a:xfrm>
            <a:prstGeom prst="rect">
              <a:avLst/>
            </a:prstGeom>
            <a:gradFill>
              <a:gsLst>
                <a:gs pos="5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1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464F20D-3820-972A-7E8F-A303CF9CDB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3100712" y="-3130481"/>
              <a:ext cx="1519356" cy="7720782"/>
            </a:xfrm>
            <a:prstGeom prst="rect">
              <a:avLst/>
            </a:prstGeom>
            <a:gradFill>
              <a:gsLst>
                <a:gs pos="2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75000"/>
                  </a:schemeClr>
                </a:gs>
              </a:gsLst>
              <a:lin ang="1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F48C563-A631-D4A8-1D65-F0E64BE7ED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691" y="301843"/>
            <a:ext cx="10477109" cy="1003532"/>
          </a:xfrm>
        </p:spPr>
        <p:txBody>
          <a:bodyPr anchor="ctr">
            <a:normAutofit/>
          </a:bodyPr>
          <a:lstStyle/>
          <a:p>
            <a:r>
              <a:rPr lang="en-GB" sz="3200" dirty="0">
                <a:solidFill>
                  <a:srgbClr val="FFFFFF"/>
                </a:solidFill>
              </a:rPr>
              <a:t>Comparison with other Contributors</a:t>
            </a:r>
          </a:p>
        </p:txBody>
      </p:sp>
      <p:graphicFrame>
        <p:nvGraphicFramePr>
          <p:cNvPr id="15" name="Content Placeholder 14">
            <a:extLst>
              <a:ext uri="{FF2B5EF4-FFF2-40B4-BE49-F238E27FC236}">
                <a16:creationId xmlns:a16="http://schemas.microsoft.com/office/drawing/2014/main" id="{0BECC896-E5DF-62FB-F0E6-7D74C8A3F5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23376658"/>
              </p:ext>
            </p:extLst>
          </p:nvPr>
        </p:nvGraphicFramePr>
        <p:xfrm>
          <a:off x="594432" y="2450460"/>
          <a:ext cx="11292765" cy="3313467"/>
        </p:xfrm>
        <a:graphic>
          <a:graphicData uri="http://schemas.openxmlformats.org/drawingml/2006/table">
            <a:tbl>
              <a:tblPr firstRow="1" firstCol="1"/>
              <a:tblGrid>
                <a:gridCol w="1026615">
                  <a:extLst>
                    <a:ext uri="{9D8B030D-6E8A-4147-A177-3AD203B41FA5}">
                      <a16:colId xmlns:a16="http://schemas.microsoft.com/office/drawing/2014/main" val="4286564089"/>
                    </a:ext>
                  </a:extLst>
                </a:gridCol>
                <a:gridCol w="1026615">
                  <a:extLst>
                    <a:ext uri="{9D8B030D-6E8A-4147-A177-3AD203B41FA5}">
                      <a16:colId xmlns:a16="http://schemas.microsoft.com/office/drawing/2014/main" val="1788401515"/>
                    </a:ext>
                  </a:extLst>
                </a:gridCol>
                <a:gridCol w="1026615">
                  <a:extLst>
                    <a:ext uri="{9D8B030D-6E8A-4147-A177-3AD203B41FA5}">
                      <a16:colId xmlns:a16="http://schemas.microsoft.com/office/drawing/2014/main" val="2385064219"/>
                    </a:ext>
                  </a:extLst>
                </a:gridCol>
                <a:gridCol w="1046004">
                  <a:extLst>
                    <a:ext uri="{9D8B030D-6E8A-4147-A177-3AD203B41FA5}">
                      <a16:colId xmlns:a16="http://schemas.microsoft.com/office/drawing/2014/main" val="1596294502"/>
                    </a:ext>
                  </a:extLst>
                </a:gridCol>
                <a:gridCol w="1007226">
                  <a:extLst>
                    <a:ext uri="{9D8B030D-6E8A-4147-A177-3AD203B41FA5}">
                      <a16:colId xmlns:a16="http://schemas.microsoft.com/office/drawing/2014/main" val="2110425488"/>
                    </a:ext>
                  </a:extLst>
                </a:gridCol>
                <a:gridCol w="1026615">
                  <a:extLst>
                    <a:ext uri="{9D8B030D-6E8A-4147-A177-3AD203B41FA5}">
                      <a16:colId xmlns:a16="http://schemas.microsoft.com/office/drawing/2014/main" val="3593216783"/>
                    </a:ext>
                  </a:extLst>
                </a:gridCol>
                <a:gridCol w="1129489">
                  <a:extLst>
                    <a:ext uri="{9D8B030D-6E8A-4147-A177-3AD203B41FA5}">
                      <a16:colId xmlns:a16="http://schemas.microsoft.com/office/drawing/2014/main" val="4081456024"/>
                    </a:ext>
                  </a:extLst>
                </a:gridCol>
                <a:gridCol w="923741">
                  <a:extLst>
                    <a:ext uri="{9D8B030D-6E8A-4147-A177-3AD203B41FA5}">
                      <a16:colId xmlns:a16="http://schemas.microsoft.com/office/drawing/2014/main" val="140426153"/>
                    </a:ext>
                  </a:extLst>
                </a:gridCol>
                <a:gridCol w="867989">
                  <a:extLst>
                    <a:ext uri="{9D8B030D-6E8A-4147-A177-3AD203B41FA5}">
                      <a16:colId xmlns:a16="http://schemas.microsoft.com/office/drawing/2014/main" val="2490909087"/>
                    </a:ext>
                  </a:extLst>
                </a:gridCol>
                <a:gridCol w="963827">
                  <a:extLst>
                    <a:ext uri="{9D8B030D-6E8A-4147-A177-3AD203B41FA5}">
                      <a16:colId xmlns:a16="http://schemas.microsoft.com/office/drawing/2014/main" val="1571810254"/>
                    </a:ext>
                  </a:extLst>
                </a:gridCol>
                <a:gridCol w="1248029">
                  <a:extLst>
                    <a:ext uri="{9D8B030D-6E8A-4147-A177-3AD203B41FA5}">
                      <a16:colId xmlns:a16="http://schemas.microsoft.com/office/drawing/2014/main" val="2148337935"/>
                    </a:ext>
                  </a:extLst>
                </a:gridCol>
              </a:tblGrid>
              <a:tr h="110448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10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Model</a:t>
                      </a:r>
                      <a:endParaRPr lang="en-GB" sz="1800" kern="100">
                        <a:effectLst/>
                        <a:highlight>
                          <a:srgbClr val="FFFFF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Device Used</a:t>
                      </a:r>
                      <a:endParaRPr lang="en-GB" sz="1800" kern="100" dirty="0">
                        <a:effectLst/>
                        <a:highlight>
                          <a:srgbClr val="FFFFF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Usage</a:t>
                      </a:r>
                      <a:endParaRPr lang="en-GB" sz="1800" kern="100" dirty="0">
                        <a:effectLst/>
                        <a:highlight>
                          <a:srgbClr val="FFFFF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 b="1" kern="10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batch</a:t>
                      </a:r>
                      <a:endParaRPr lang="en-GB" sz="1800" kern="100">
                        <a:effectLst/>
                        <a:highlight>
                          <a:srgbClr val="FFFFF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10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size</a:t>
                      </a:r>
                      <a:endParaRPr lang="en-GB" sz="1800" kern="100">
                        <a:effectLst/>
                        <a:highlight>
                          <a:srgbClr val="FFFFF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Epochs</a:t>
                      </a:r>
                      <a:endParaRPr lang="en-GB" sz="1800" kern="100" dirty="0">
                        <a:effectLst/>
                        <a:highlight>
                          <a:srgbClr val="FFFFF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Time [h]</a:t>
                      </a:r>
                      <a:endParaRPr lang="en-GB" sz="1800" kern="100" dirty="0">
                        <a:effectLst/>
                        <a:highlight>
                          <a:srgbClr val="FFFFF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Precision</a:t>
                      </a:r>
                      <a:endParaRPr lang="en-GB" sz="1800" kern="100" dirty="0">
                        <a:effectLst/>
                        <a:highlight>
                          <a:srgbClr val="FFFFF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10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Recall</a:t>
                      </a:r>
                      <a:endParaRPr lang="en-GB" sz="1800" kern="100">
                        <a:effectLst/>
                        <a:highlight>
                          <a:srgbClr val="FFFFF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10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F1</a:t>
                      </a:r>
                      <a:endParaRPr lang="en-GB" sz="1800" kern="100">
                        <a:effectLst/>
                        <a:highlight>
                          <a:srgbClr val="FFFFF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10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mAP50</a:t>
                      </a:r>
                      <a:endParaRPr lang="en-GB" sz="1800" kern="100">
                        <a:effectLst/>
                        <a:highlight>
                          <a:srgbClr val="FFFFF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10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mAP50-95</a:t>
                      </a:r>
                      <a:endParaRPr lang="en-GB" sz="1800" kern="100">
                        <a:effectLst/>
                        <a:highlight>
                          <a:srgbClr val="FFFFF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0583683"/>
                  </a:ext>
                </a:extLst>
              </a:tr>
              <a:tr h="110448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My V8n</a:t>
                      </a:r>
                      <a:endParaRPr lang="en-GB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Nvidia RTX 4060</a:t>
                      </a:r>
                      <a:endParaRPr lang="en-GB" sz="18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3.89GB</a:t>
                      </a:r>
                      <a:endParaRPr lang="en-GB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GB" sz="18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100</a:t>
                      </a:r>
                      <a:endParaRPr lang="en-GB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2.932</a:t>
                      </a:r>
                      <a:endParaRPr lang="en-GB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0.75</a:t>
                      </a:r>
                      <a:endParaRPr lang="en-GB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0.70</a:t>
                      </a:r>
                      <a:endParaRPr lang="en-GB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0.72</a:t>
                      </a:r>
                      <a:endParaRPr lang="en-GB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0.75</a:t>
                      </a:r>
                      <a:endParaRPr lang="en-GB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0.50</a:t>
                      </a:r>
                      <a:endParaRPr lang="en-GB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14685894"/>
                  </a:ext>
                </a:extLst>
              </a:tr>
              <a:tr h="110448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Wijaya V8m</a:t>
                      </a:r>
                      <a:endParaRPr lang="en-GB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Tesla T4</a:t>
                      </a:r>
                      <a:endParaRPr lang="en-GB" sz="18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4.17GB</a:t>
                      </a:r>
                      <a:endParaRPr lang="en-GB" sz="18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16</a:t>
                      </a:r>
                      <a:endParaRPr lang="en-GB" sz="18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120</a:t>
                      </a:r>
                      <a:endParaRPr lang="en-GB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1.150</a:t>
                      </a:r>
                      <a:endParaRPr lang="en-GB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0.79</a:t>
                      </a:r>
                      <a:endParaRPr lang="en-GB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0.70</a:t>
                      </a:r>
                      <a:endParaRPr lang="en-GB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0.74</a:t>
                      </a:r>
                      <a:endParaRPr lang="en-GB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0.77</a:t>
                      </a:r>
                      <a:endParaRPr lang="en-GB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0.54</a:t>
                      </a:r>
                      <a:endParaRPr lang="en-GB" sz="18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9585382"/>
                  </a:ext>
                </a:extLst>
              </a:tr>
            </a:tbl>
          </a:graphicData>
        </a:graphic>
      </p:graphicFrame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1D76441B-3244-3F54-E6D3-4358D5168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E4099-1221-454A-B7D8-CB1E7BEBAC5A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46450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24FE37-0B7F-CEEA-CFD3-938792F22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 dirty="0"/>
              <a:t>Conclusions</a:t>
            </a:r>
            <a:endParaRPr lang="en-GB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1CBD4D-003C-3EF1-177E-E268BCD188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5472" y="2476367"/>
            <a:ext cx="5584722" cy="4031437"/>
          </a:xfrm>
        </p:spPr>
        <p:txBody>
          <a:bodyPr anchor="ctr">
            <a:normAutofit/>
          </a:bodyPr>
          <a:lstStyle/>
          <a:p>
            <a:pPr algn="just"/>
            <a:r>
              <a:rPr lang="en-GB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Ultralytics</a:t>
            </a:r>
            <a:r>
              <a:rPr lang="en-GB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YOLO are powerful:</a:t>
            </a:r>
          </a:p>
          <a:p>
            <a:pPr lvl="1" algn="just"/>
            <a:r>
              <a:rPr lang="en-GB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A</a:t>
            </a:r>
            <a:r>
              <a:rPr lang="en-GB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chieved a detection precision of 60-75% </a:t>
            </a:r>
            <a:r>
              <a:rPr lang="en-GB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on small dataset</a:t>
            </a:r>
            <a:r>
              <a:rPr lang="en-GB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</a:p>
          <a:p>
            <a:pPr lvl="1" algn="just"/>
            <a:endParaRPr lang="en-GB" sz="20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1" algn="just"/>
            <a:endParaRPr lang="en-GB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/>
            <a:r>
              <a:rPr lang="en-GB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H</a:t>
            </a:r>
            <a:r>
              <a:rPr lang="en-GB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igh computational requirements:</a:t>
            </a:r>
          </a:p>
          <a:p>
            <a:pPr lvl="1" algn="just"/>
            <a:r>
              <a:rPr lang="en-GB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C</a:t>
            </a:r>
            <a:r>
              <a:rPr lang="en-GB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alculated GPU RAM requirements around 4GB, making it is not accessible to everyone.</a:t>
            </a:r>
            <a:endParaRPr lang="en-GB" sz="2000" dirty="0"/>
          </a:p>
        </p:txBody>
      </p:sp>
      <p:pic>
        <p:nvPicPr>
          <p:cNvPr id="17410" name="Picture 2" descr="What is Object Detection: A Complete Guide">
            <a:extLst>
              <a:ext uri="{FF2B5EF4-FFF2-40B4-BE49-F238E27FC236}">
                <a16:creationId xmlns:a16="http://schemas.microsoft.com/office/drawing/2014/main" id="{BFCE9E5F-28C0-7344-DA1A-F20350033B8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565" t="10465" r="5089"/>
          <a:stretch/>
        </p:blipFill>
        <p:spPr bwMode="auto">
          <a:xfrm>
            <a:off x="6096001" y="-2247"/>
            <a:ext cx="6857800" cy="6860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8904D5-3BB7-1BF7-90FD-41C1F8525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106994" y="6405497"/>
            <a:ext cx="2743200" cy="365125"/>
          </a:xfrm>
        </p:spPr>
        <p:txBody>
          <a:bodyPr/>
          <a:lstStyle/>
          <a:p>
            <a:fld id="{DCBE4099-1221-454A-B7D8-CB1E7BEBAC5A}" type="slidenum">
              <a:rPr lang="en-GB" smtClean="0"/>
              <a:t>14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949429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64146-80B8-416C-39BA-45BC2059A4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6299" y="116358"/>
            <a:ext cx="3455821" cy="161620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200" b="1" dirty="0">
                <a:solidFill>
                  <a:schemeClr val="tx2">
                    <a:lumMod val="90000"/>
                    <a:lumOff val="10000"/>
                  </a:schemeClr>
                </a:solidFill>
                <a:effectLst/>
              </a:rPr>
              <a:t>Future Goals</a:t>
            </a:r>
            <a:br>
              <a:rPr lang="en-US" sz="3200" b="1" dirty="0">
                <a:solidFill>
                  <a:schemeClr val="tx2">
                    <a:lumMod val="90000"/>
                    <a:lumOff val="10000"/>
                  </a:schemeClr>
                </a:solidFill>
                <a:effectLst/>
              </a:rPr>
            </a:br>
            <a:endParaRPr lang="en-US" sz="32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DE05F3E-9BDC-5589-2156-813D90F6F60A}"/>
              </a:ext>
            </a:extLst>
          </p:cNvPr>
          <p:cNvSpPr txBox="1">
            <a:spLocks/>
          </p:cNvSpPr>
          <p:nvPr/>
        </p:nvSpPr>
        <p:spPr>
          <a:xfrm>
            <a:off x="203334" y="1639963"/>
            <a:ext cx="5721753" cy="453727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2000" b="1" dirty="0"/>
              <a:t>S</a:t>
            </a:r>
            <a:r>
              <a:rPr lang="en-US" sz="2000" b="1" dirty="0">
                <a:effectLst/>
              </a:rPr>
              <a:t>ecure a better device:</a:t>
            </a:r>
          </a:p>
          <a:p>
            <a:pPr marL="457200" lvl="1">
              <a:spcBef>
                <a:spcPts val="0"/>
              </a:spcBef>
              <a:spcAft>
                <a:spcPts val="800"/>
              </a:spcAft>
            </a:pPr>
            <a:r>
              <a:rPr lang="en-US" sz="2000" dirty="0"/>
              <a:t>T</a:t>
            </a:r>
            <a:r>
              <a:rPr lang="en-US" sz="2000" dirty="0">
                <a:effectLst/>
              </a:rPr>
              <a:t>rain faster </a:t>
            </a:r>
            <a:r>
              <a:rPr lang="en-US" sz="2000" dirty="0"/>
              <a:t>and longer</a:t>
            </a:r>
          </a:p>
          <a:p>
            <a:pPr marL="457200" lvl="1">
              <a:spcBef>
                <a:spcPts val="0"/>
              </a:spcBef>
              <a:spcAft>
                <a:spcPts val="800"/>
              </a:spcAft>
            </a:pPr>
            <a:r>
              <a:rPr lang="en-US" sz="2000" dirty="0">
                <a:effectLst/>
              </a:rPr>
              <a:t>Better parameters search</a:t>
            </a:r>
          </a:p>
          <a:p>
            <a:pPr marL="457200" lvl="1">
              <a:spcBef>
                <a:spcPts val="0"/>
              </a:spcBef>
              <a:spcAft>
                <a:spcPts val="800"/>
              </a:spcAft>
            </a:pPr>
            <a:r>
              <a:rPr lang="en-US" sz="2000" dirty="0">
                <a:effectLst/>
              </a:rPr>
              <a:t>Increasing the size of the dataset</a:t>
            </a:r>
          </a:p>
          <a:p>
            <a:pPr marL="457200" lvl="1">
              <a:spcBef>
                <a:spcPts val="0"/>
              </a:spcBef>
              <a:spcAft>
                <a:spcPts val="800"/>
              </a:spcAft>
            </a:pPr>
            <a:r>
              <a:rPr lang="en-US" sz="2000" dirty="0">
                <a:effectLst/>
              </a:rPr>
              <a:t>Increasing Batch Size</a:t>
            </a:r>
          </a:p>
          <a:p>
            <a:pPr marL="228600" lvl="1">
              <a:spcBef>
                <a:spcPts val="0"/>
              </a:spcBef>
              <a:spcAft>
                <a:spcPts val="800"/>
              </a:spcAft>
            </a:pPr>
            <a:endParaRPr lang="en-US" sz="2000" dirty="0"/>
          </a:p>
          <a:p>
            <a:pPr marL="228600" lvl="1">
              <a:spcBef>
                <a:spcPts val="0"/>
              </a:spcBef>
              <a:spcAft>
                <a:spcPts val="800"/>
              </a:spcAft>
            </a:pPr>
            <a:endParaRPr lang="en-US" sz="2000" dirty="0"/>
          </a:p>
          <a:p>
            <a:pPr marL="0" indent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2000" b="1" dirty="0">
                <a:effectLst/>
              </a:rPr>
              <a:t>Another direction:</a:t>
            </a:r>
          </a:p>
          <a:p>
            <a:pPr marL="514350" lvl="1" algn="just">
              <a:spcBef>
                <a:spcPts val="0"/>
              </a:spcBef>
              <a:spcAft>
                <a:spcPts val="800"/>
              </a:spcAft>
            </a:pPr>
            <a:r>
              <a:rPr lang="en-US" sz="2000" dirty="0">
                <a:effectLst/>
              </a:rPr>
              <a:t>Create complimentary software to calculate the actual dimensions of the defects and bad welding </a:t>
            </a:r>
            <a:r>
              <a:rPr lang="en-US" sz="2000" dirty="0"/>
              <a:t>(image data needed).</a:t>
            </a:r>
            <a:endParaRPr lang="en-US" sz="2000" dirty="0">
              <a:effectLst/>
            </a:endParaRPr>
          </a:p>
          <a:p>
            <a:pPr marL="514350" lvl="1" algn="just">
              <a:spcBef>
                <a:spcPts val="0"/>
              </a:spcBef>
              <a:spcAft>
                <a:spcPts val="800"/>
              </a:spcAft>
            </a:pPr>
            <a:r>
              <a:rPr lang="en-US" sz="2000" dirty="0"/>
              <a:t>Serving as</a:t>
            </a:r>
            <a:r>
              <a:rPr lang="en-US" sz="2000" dirty="0">
                <a:effectLst/>
              </a:rPr>
              <a:t> the base of welding robotic arms input feed system.</a:t>
            </a:r>
          </a:p>
        </p:txBody>
      </p:sp>
      <p:pic>
        <p:nvPicPr>
          <p:cNvPr id="16386" name="Picture 2" descr="The Synergy Of Artificial Intelligence And Robots In Medical Practice">
            <a:extLst>
              <a:ext uri="{FF2B5EF4-FFF2-40B4-BE49-F238E27FC236}">
                <a16:creationId xmlns:a16="http://schemas.microsoft.com/office/drawing/2014/main" id="{506E31F0-E606-E845-CC24-4011F9C641C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92" r="41818"/>
          <a:stretch/>
        </p:blipFill>
        <p:spPr bwMode="auto">
          <a:xfrm>
            <a:off x="6192456" y="10"/>
            <a:ext cx="5999543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6391" name="Group 16390">
            <a:extLst>
              <a:ext uri="{FF2B5EF4-FFF2-40B4-BE49-F238E27FC236}">
                <a16:creationId xmlns:a16="http://schemas.microsoft.com/office/drawing/2014/main" id="{A5AFD70F-20E3-55D2-E154-7D4FACFBB0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2068638" y="0"/>
            <a:ext cx="123362" cy="6858000"/>
            <a:chOff x="12068638" y="0"/>
            <a:chExt cx="123362" cy="6858000"/>
          </a:xfrm>
        </p:grpSpPr>
        <p:sp>
          <p:nvSpPr>
            <p:cNvPr id="16392" name="Rectangle 16391">
              <a:extLst>
                <a:ext uri="{FF2B5EF4-FFF2-40B4-BE49-F238E27FC236}">
                  <a16:creationId xmlns:a16="http://schemas.microsoft.com/office/drawing/2014/main" id="{2FBDB812-268E-7EC5-B48A-7522718164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93" name="Rectangle 16392">
              <a:extLst>
                <a:ext uri="{FF2B5EF4-FFF2-40B4-BE49-F238E27FC236}">
                  <a16:creationId xmlns:a16="http://schemas.microsoft.com/office/drawing/2014/main" id="{EDA30E18-AA70-D998-AAFC-727CB0367F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3527553"/>
              <a:ext cx="123362" cy="3330447"/>
            </a:xfrm>
            <a:prstGeom prst="rect">
              <a:avLst/>
            </a:prstGeom>
            <a:gradFill>
              <a:gsLst>
                <a:gs pos="1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E2076B-CBE6-57DE-FD09-373842243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352800" y="6388092"/>
            <a:ext cx="2743200" cy="365125"/>
          </a:xfrm>
        </p:spPr>
        <p:txBody>
          <a:bodyPr/>
          <a:lstStyle/>
          <a:p>
            <a:fld id="{DCBE4099-1221-454A-B7D8-CB1E7BEBAC5A}" type="slidenum">
              <a:rPr lang="en-GB" smtClean="0"/>
              <a:t>15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521513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609FF9A-4FCE-468E-A86A-C9AB525EAE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21E12D4-3A88-428D-8E5E-AF1AFD923D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bstract picture of the brain made up of patterns">
            <a:extLst>
              <a:ext uri="{FF2B5EF4-FFF2-40B4-BE49-F238E27FC236}">
                <a16:creationId xmlns:a16="http://schemas.microsoft.com/office/drawing/2014/main" id="{6FBDBC6D-B821-09D0-7673-D240B5E3221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rcRect t="9087" b="19257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80F65D7-1491-61A3-C5DA-F08AD75C55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14402"/>
            <a:ext cx="10515600" cy="298592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>
                <a:solidFill>
                  <a:srgbClr val="FFFFFF"/>
                </a:solidFill>
              </a:rPr>
              <a:t>Thank You For Listening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20D346-27FF-0AB6-77E5-CC19C06C3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E4099-1221-454A-B7D8-CB1E7BEBAC5A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3944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37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5371" name="Rectangle 1537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02F3A5-9307-2C80-5711-4C12689B95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 dirty="0">
                <a:solidFill>
                  <a:srgbClr val="B32211"/>
                </a:solidFill>
              </a:rPr>
              <a:t>Contents</a:t>
            </a:r>
            <a:endParaRPr lang="en-GB" sz="4000" dirty="0">
              <a:solidFill>
                <a:srgbClr val="B3221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74F25F-92F2-D906-D2D5-C710F5D3E4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1700"/>
              <a:t>Scope of the Project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700"/>
              <a:t>You Only Look Once (YOLO)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700"/>
              <a:t>Dataset Analysis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700"/>
              <a:t>Community Contributors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700"/>
              <a:t>Models Used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1700"/>
              <a:t>Comparison of Trained Models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1700"/>
              <a:t>Best Model Evaluation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1700"/>
              <a:t>Comparison with other Contributors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700"/>
              <a:t>Conclusions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700"/>
              <a:t>Future Goals</a:t>
            </a:r>
          </a:p>
          <a:p>
            <a:endParaRPr lang="en-GB" sz="1700"/>
          </a:p>
        </p:txBody>
      </p:sp>
      <p:pic>
        <p:nvPicPr>
          <p:cNvPr id="15364" name="Picture 4" descr="Robotic TIG welding: How it works, benefits, &amp; costs (2024) - Standard Bots">
            <a:extLst>
              <a:ext uri="{FF2B5EF4-FFF2-40B4-BE49-F238E27FC236}">
                <a16:creationId xmlns:a16="http://schemas.microsoft.com/office/drawing/2014/main" id="{161A1D43-24EF-EBCF-F1FB-FA5422DE87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97" r="4692"/>
          <a:stretch/>
        </p:blipFill>
        <p:spPr bwMode="auto">
          <a:xfrm>
            <a:off x="6096000" y="1"/>
            <a:ext cx="61028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8C004B-BDAC-2A0F-7FB1-D23703F4B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193648" y="6356349"/>
            <a:ext cx="2743200" cy="365125"/>
          </a:xfrm>
        </p:spPr>
        <p:txBody>
          <a:bodyPr/>
          <a:lstStyle/>
          <a:p>
            <a:fld id="{DCBE4099-1221-454A-B7D8-CB1E7BEBAC5A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365423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6AC3602-3348-4F31-9E43-076B03514E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690688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8C0B71-74D8-1314-A5A2-0E39B1EF6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00580"/>
            <a:ext cx="9829800" cy="1089529"/>
          </a:xfrm>
        </p:spPr>
        <p:txBody>
          <a:bodyPr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Scope of the Project</a:t>
            </a:r>
            <a:endParaRPr lang="en-GB" sz="3600">
              <a:solidFill>
                <a:srgbClr val="FFFFFF"/>
              </a:solidFill>
            </a:endParaRPr>
          </a:p>
        </p:txBody>
      </p:sp>
      <p:sp>
        <p:nvSpPr>
          <p:cNvPr id="11" name="Graphic 11">
            <a:extLst>
              <a:ext uri="{FF2B5EF4-FFF2-40B4-BE49-F238E27FC236}">
                <a16:creationId xmlns:a16="http://schemas.microsoft.com/office/drawing/2014/main" id="{394094B0-A6C9-44BE-9042-66EF0612F6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03882" y="591829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Graphic 10">
            <a:extLst>
              <a:ext uri="{FF2B5EF4-FFF2-40B4-BE49-F238E27FC236}">
                <a16:creationId xmlns:a16="http://schemas.microsoft.com/office/drawing/2014/main" id="{64C2CA96-0B16-4AA7-B340-33044D2385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62662" y="821124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" name="Graphic 12">
            <a:extLst>
              <a:ext uri="{FF2B5EF4-FFF2-40B4-BE49-F238E27FC236}">
                <a16:creationId xmlns:a16="http://schemas.microsoft.com/office/drawing/2014/main" id="{1D50D7A8-F1D5-4306-8A9B-DD7A73EB8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88342" y="1336268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0E87121-D16A-D4BC-B5EF-76A401743A7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37821077"/>
              </p:ext>
            </p:extLst>
          </p:nvPr>
        </p:nvGraphicFramePr>
        <p:xfrm>
          <a:off x="838200" y="2211233"/>
          <a:ext cx="10515600" cy="39657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283878-9D4B-48A6-57D6-E38205212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E4099-1221-454A-B7D8-CB1E7BEBAC5A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51912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79" name="Rectangle 3078">
            <a:extLst>
              <a:ext uri="{FF2B5EF4-FFF2-40B4-BE49-F238E27FC236}">
                <a16:creationId xmlns:a16="http://schemas.microsoft.com/office/drawing/2014/main" id="{3BA513B0-82FF-4F41-8178-885375D1C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YOLO Vision 2024 : r/Ultralytics">
            <a:extLst>
              <a:ext uri="{FF2B5EF4-FFF2-40B4-BE49-F238E27FC236}">
                <a16:creationId xmlns:a16="http://schemas.microsoft.com/office/drawing/2014/main" id="{CEE73F62-77E3-73F3-E69C-814913C353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" t="31486" r="149" b="-4531"/>
          <a:stretch/>
        </p:blipFill>
        <p:spPr bwMode="auto">
          <a:xfrm>
            <a:off x="-1" y="10"/>
            <a:ext cx="12191695" cy="4666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081" name="Group 3080">
            <a:extLst>
              <a:ext uri="{FF2B5EF4-FFF2-40B4-BE49-F238E27FC236}">
                <a16:creationId xmlns:a16="http://schemas.microsoft.com/office/drawing/2014/main" id="{93DB8501-F9F2-4ACD-B56A-9019CD500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05" y="2987478"/>
            <a:ext cx="12228128" cy="1828800"/>
            <a:chOff x="-305" y="2987478"/>
            <a:chExt cx="12188952" cy="1828800"/>
          </a:xfrm>
        </p:grpSpPr>
        <p:sp>
          <p:nvSpPr>
            <p:cNvPr id="3082" name="Freeform: Shape 3081">
              <a:extLst>
                <a:ext uri="{FF2B5EF4-FFF2-40B4-BE49-F238E27FC236}">
                  <a16:creationId xmlns:a16="http://schemas.microsoft.com/office/drawing/2014/main" id="{DD03A94A-ADF5-4334-86B1-DBA5F70ACD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2987478"/>
              <a:ext cx="12188952" cy="1099712"/>
            </a:xfrm>
            <a:custGeom>
              <a:avLst/>
              <a:gdLst>
                <a:gd name="connsiteX0" fmla="*/ 9182100 w 9182100"/>
                <a:gd name="connsiteY0" fmla="*/ 396420 h 932744"/>
                <a:gd name="connsiteX1" fmla="*/ 9103805 w 9182100"/>
                <a:gd name="connsiteY1" fmla="*/ 392229 h 932744"/>
                <a:gd name="connsiteX2" fmla="*/ 8712422 w 9182100"/>
                <a:gd name="connsiteY2" fmla="*/ 359749 h 932744"/>
                <a:gd name="connsiteX3" fmla="*/ 8322755 w 9182100"/>
                <a:gd name="connsiteY3" fmla="*/ 313362 h 932744"/>
                <a:gd name="connsiteX4" fmla="*/ 8134826 w 9182100"/>
                <a:gd name="connsiteY4" fmla="*/ 283930 h 932744"/>
                <a:gd name="connsiteX5" fmla="*/ 8090916 w 9182100"/>
                <a:gd name="connsiteY5" fmla="*/ 275643 h 932744"/>
                <a:gd name="connsiteX6" fmla="*/ 8069485 w 9182100"/>
                <a:gd name="connsiteY6" fmla="*/ 271262 h 932744"/>
                <a:gd name="connsiteX7" fmla="*/ 8041862 w 9182100"/>
                <a:gd name="connsiteY7" fmla="*/ 266595 h 932744"/>
                <a:gd name="connsiteX8" fmla="*/ 7986903 w 9182100"/>
                <a:gd name="connsiteY8" fmla="*/ 257546 h 932744"/>
                <a:gd name="connsiteX9" fmla="*/ 7934230 w 9182100"/>
                <a:gd name="connsiteY9" fmla="*/ 249640 h 932744"/>
                <a:gd name="connsiteX10" fmla="*/ 7727537 w 9182100"/>
                <a:gd name="connsiteY10" fmla="*/ 221922 h 932744"/>
                <a:gd name="connsiteX11" fmla="*/ 7625239 w 9182100"/>
                <a:gd name="connsiteY11" fmla="*/ 209730 h 932744"/>
                <a:gd name="connsiteX12" fmla="*/ 7523227 w 9182100"/>
                <a:gd name="connsiteY12" fmla="*/ 198110 h 932744"/>
                <a:gd name="connsiteX13" fmla="*/ 7115651 w 9182100"/>
                <a:gd name="connsiteY13" fmla="*/ 158010 h 932744"/>
                <a:gd name="connsiteX14" fmla="*/ 6706839 w 9182100"/>
                <a:gd name="connsiteY14" fmla="*/ 126958 h 932744"/>
                <a:gd name="connsiteX15" fmla="*/ 6604064 w 9182100"/>
                <a:gd name="connsiteY15" fmla="*/ 120862 h 932744"/>
                <a:gd name="connsiteX16" fmla="*/ 6501003 w 9182100"/>
                <a:gd name="connsiteY16" fmla="*/ 115338 h 932744"/>
                <a:gd name="connsiteX17" fmla="*/ 6397467 w 9182100"/>
                <a:gd name="connsiteY17" fmla="*/ 110385 h 932744"/>
                <a:gd name="connsiteX18" fmla="*/ 6293168 w 9182100"/>
                <a:gd name="connsiteY18" fmla="*/ 106860 h 932744"/>
                <a:gd name="connsiteX19" fmla="*/ 6079712 w 9182100"/>
                <a:gd name="connsiteY19" fmla="*/ 103908 h 932744"/>
                <a:gd name="connsiteX20" fmla="*/ 6024563 w 9182100"/>
                <a:gd name="connsiteY20" fmla="*/ 104479 h 932744"/>
                <a:gd name="connsiteX21" fmla="*/ 5968080 w 9182100"/>
                <a:gd name="connsiteY21" fmla="*/ 106479 h 932744"/>
                <a:gd name="connsiteX22" fmla="*/ 5855875 w 9182100"/>
                <a:gd name="connsiteY22" fmla="*/ 113242 h 932744"/>
                <a:gd name="connsiteX23" fmla="*/ 5439251 w 9182100"/>
                <a:gd name="connsiteY23" fmla="*/ 160105 h 932744"/>
                <a:gd name="connsiteX24" fmla="*/ 5075396 w 9182100"/>
                <a:gd name="connsiteY24" fmla="*/ 186585 h 932744"/>
                <a:gd name="connsiteX25" fmla="*/ 4712780 w 9182100"/>
                <a:gd name="connsiteY25" fmla="*/ 171249 h 932744"/>
                <a:gd name="connsiteX26" fmla="*/ 4666679 w 9182100"/>
                <a:gd name="connsiteY26" fmla="*/ 166773 h 932744"/>
                <a:gd name="connsiteX27" fmla="*/ 4620292 w 9182100"/>
                <a:gd name="connsiteY27" fmla="*/ 161629 h 932744"/>
                <a:gd name="connsiteX28" fmla="*/ 4573810 w 9182100"/>
                <a:gd name="connsiteY28" fmla="*/ 156009 h 932744"/>
                <a:gd name="connsiteX29" fmla="*/ 4550569 w 9182100"/>
                <a:gd name="connsiteY29" fmla="*/ 153057 h 932744"/>
                <a:gd name="connsiteX30" fmla="*/ 4538948 w 9182100"/>
                <a:gd name="connsiteY30" fmla="*/ 151628 h 932744"/>
                <a:gd name="connsiteX31" fmla="*/ 4526566 w 9182100"/>
                <a:gd name="connsiteY31" fmla="*/ 149913 h 932744"/>
                <a:gd name="connsiteX32" fmla="*/ 4327779 w 9182100"/>
                <a:gd name="connsiteY32" fmla="*/ 122862 h 932744"/>
                <a:gd name="connsiteX33" fmla="*/ 3929729 w 9182100"/>
                <a:gd name="connsiteY33" fmla="*/ 68189 h 932744"/>
                <a:gd name="connsiteX34" fmla="*/ 3729133 w 9182100"/>
                <a:gd name="connsiteY34" fmla="*/ 41900 h 932744"/>
                <a:gd name="connsiteX35" fmla="*/ 3628930 w 9182100"/>
                <a:gd name="connsiteY35" fmla="*/ 28946 h 932744"/>
                <a:gd name="connsiteX36" fmla="*/ 3573399 w 9182100"/>
                <a:gd name="connsiteY36" fmla="*/ 22278 h 932744"/>
                <a:gd name="connsiteX37" fmla="*/ 3516916 w 9182100"/>
                <a:gd name="connsiteY37" fmla="*/ 16468 h 932744"/>
                <a:gd name="connsiteX38" fmla="*/ 3074670 w 9182100"/>
                <a:gd name="connsiteY38" fmla="*/ 752 h 932744"/>
                <a:gd name="connsiteX39" fmla="*/ 2858738 w 9182100"/>
                <a:gd name="connsiteY39" fmla="*/ 8753 h 932744"/>
                <a:gd name="connsiteX40" fmla="*/ 2645474 w 9182100"/>
                <a:gd name="connsiteY40" fmla="*/ 25326 h 932744"/>
                <a:gd name="connsiteX41" fmla="*/ 1810798 w 9182100"/>
                <a:gd name="connsiteY41" fmla="*/ 158010 h 932744"/>
                <a:gd name="connsiteX42" fmla="*/ 1602772 w 9182100"/>
                <a:gd name="connsiteY42" fmla="*/ 208111 h 932744"/>
                <a:gd name="connsiteX43" fmla="*/ 1548860 w 9182100"/>
                <a:gd name="connsiteY43" fmla="*/ 222780 h 932744"/>
                <a:gd name="connsiteX44" fmla="*/ 1501331 w 9182100"/>
                <a:gd name="connsiteY44" fmla="*/ 236115 h 932744"/>
                <a:gd name="connsiteX45" fmla="*/ 1411224 w 9182100"/>
                <a:gd name="connsiteY45" fmla="*/ 260880 h 932744"/>
                <a:gd name="connsiteX46" fmla="*/ 1050893 w 9182100"/>
                <a:gd name="connsiteY46" fmla="*/ 338032 h 932744"/>
                <a:gd name="connsiteX47" fmla="*/ 871252 w 9182100"/>
                <a:gd name="connsiteY47" fmla="*/ 360511 h 932744"/>
                <a:gd name="connsiteX48" fmla="*/ 781812 w 9182100"/>
                <a:gd name="connsiteY48" fmla="*/ 366512 h 932744"/>
                <a:gd name="connsiteX49" fmla="*/ 692563 w 9182100"/>
                <a:gd name="connsiteY49" fmla="*/ 369655 h 932744"/>
                <a:gd name="connsiteX50" fmla="*/ 515017 w 9182100"/>
                <a:gd name="connsiteY50" fmla="*/ 363940 h 932744"/>
                <a:gd name="connsiteX51" fmla="*/ 337661 w 9182100"/>
                <a:gd name="connsiteY51" fmla="*/ 341937 h 932744"/>
                <a:gd name="connsiteX52" fmla="*/ 156972 w 9182100"/>
                <a:gd name="connsiteY52" fmla="*/ 303456 h 932744"/>
                <a:gd name="connsiteX53" fmla="*/ 0 w 9182100"/>
                <a:gd name="connsiteY53" fmla="*/ 261642 h 932744"/>
                <a:gd name="connsiteX54" fmla="*/ 0 w 9182100"/>
                <a:gd name="connsiteY54" fmla="*/ 713412 h 932744"/>
                <a:gd name="connsiteX55" fmla="*/ 9144 w 9182100"/>
                <a:gd name="connsiteY55" fmla="*/ 717699 h 932744"/>
                <a:gd name="connsiteX56" fmla="*/ 213360 w 9182100"/>
                <a:gd name="connsiteY56" fmla="*/ 801042 h 932744"/>
                <a:gd name="connsiteX57" fmla="*/ 653510 w 9182100"/>
                <a:gd name="connsiteY57" fmla="*/ 908199 h 932744"/>
                <a:gd name="connsiteX58" fmla="*/ 1101947 w 9182100"/>
                <a:gd name="connsiteY58" fmla="*/ 930773 h 932744"/>
                <a:gd name="connsiteX59" fmla="*/ 1540002 w 9182100"/>
                <a:gd name="connsiteY59" fmla="*/ 889434 h 932744"/>
                <a:gd name="connsiteX60" fmla="*/ 1647158 w 9182100"/>
                <a:gd name="connsiteY60" fmla="*/ 871242 h 932744"/>
                <a:gd name="connsiteX61" fmla="*/ 1698117 w 9182100"/>
                <a:gd name="connsiteY61" fmla="*/ 862193 h 932744"/>
                <a:gd name="connsiteX62" fmla="*/ 1742789 w 9182100"/>
                <a:gd name="connsiteY62" fmla="*/ 854668 h 932744"/>
                <a:gd name="connsiteX63" fmla="*/ 1931003 w 9182100"/>
                <a:gd name="connsiteY63" fmla="*/ 826950 h 932744"/>
                <a:gd name="connsiteX64" fmla="*/ 2314861 w 9182100"/>
                <a:gd name="connsiteY64" fmla="*/ 783897 h 932744"/>
                <a:gd name="connsiteX65" fmla="*/ 2506885 w 9182100"/>
                <a:gd name="connsiteY65" fmla="*/ 768086 h 932744"/>
                <a:gd name="connsiteX66" fmla="*/ 2602611 w 9182100"/>
                <a:gd name="connsiteY66" fmla="*/ 762085 h 932744"/>
                <a:gd name="connsiteX67" fmla="*/ 2698052 w 9182100"/>
                <a:gd name="connsiteY67" fmla="*/ 756846 h 932744"/>
                <a:gd name="connsiteX68" fmla="*/ 2887980 w 9182100"/>
                <a:gd name="connsiteY68" fmla="*/ 750846 h 932744"/>
                <a:gd name="connsiteX69" fmla="*/ 3075813 w 9182100"/>
                <a:gd name="connsiteY69" fmla="*/ 750179 h 932744"/>
                <a:gd name="connsiteX70" fmla="*/ 3168587 w 9182100"/>
                <a:gd name="connsiteY70" fmla="*/ 752751 h 932744"/>
                <a:gd name="connsiteX71" fmla="*/ 3260408 w 9182100"/>
                <a:gd name="connsiteY71" fmla="*/ 756656 h 932744"/>
                <a:gd name="connsiteX72" fmla="*/ 3440049 w 9182100"/>
                <a:gd name="connsiteY72" fmla="*/ 771610 h 932744"/>
                <a:gd name="connsiteX73" fmla="*/ 3483864 w 9182100"/>
                <a:gd name="connsiteY73" fmla="*/ 776849 h 932744"/>
                <a:gd name="connsiteX74" fmla="*/ 3528536 w 9182100"/>
                <a:gd name="connsiteY74" fmla="*/ 782469 h 932744"/>
                <a:gd name="connsiteX75" fmla="*/ 3628549 w 9182100"/>
                <a:gd name="connsiteY75" fmla="*/ 796089 h 932744"/>
                <a:gd name="connsiteX76" fmla="*/ 3828574 w 9182100"/>
                <a:gd name="connsiteY76" fmla="*/ 823140 h 932744"/>
                <a:gd name="connsiteX77" fmla="*/ 4231196 w 9182100"/>
                <a:gd name="connsiteY77" fmla="*/ 874099 h 932744"/>
                <a:gd name="connsiteX78" fmla="*/ 4433126 w 9182100"/>
                <a:gd name="connsiteY78" fmla="*/ 897435 h 932744"/>
                <a:gd name="connsiteX79" fmla="*/ 4485990 w 9182100"/>
                <a:gd name="connsiteY79" fmla="*/ 903246 h 932744"/>
                <a:gd name="connsiteX80" fmla="*/ 4539806 w 9182100"/>
                <a:gd name="connsiteY80" fmla="*/ 908961 h 932744"/>
                <a:gd name="connsiteX81" fmla="*/ 4593908 w 9182100"/>
                <a:gd name="connsiteY81" fmla="*/ 914199 h 932744"/>
                <a:gd name="connsiteX82" fmla="*/ 4648296 w 9182100"/>
                <a:gd name="connsiteY82" fmla="*/ 918771 h 932744"/>
                <a:gd name="connsiteX83" fmla="*/ 5092446 w 9182100"/>
                <a:gd name="connsiteY83" fmla="*/ 931154 h 932744"/>
                <a:gd name="connsiteX84" fmla="*/ 5533168 w 9182100"/>
                <a:gd name="connsiteY84" fmla="*/ 891816 h 932744"/>
                <a:gd name="connsiteX85" fmla="*/ 5918169 w 9182100"/>
                <a:gd name="connsiteY85" fmla="*/ 840666 h 932744"/>
                <a:gd name="connsiteX86" fmla="*/ 6007323 w 9182100"/>
                <a:gd name="connsiteY86" fmla="*/ 833237 h 932744"/>
                <a:gd name="connsiteX87" fmla="*/ 6051709 w 9182100"/>
                <a:gd name="connsiteY87" fmla="*/ 830570 h 932744"/>
                <a:gd name="connsiteX88" fmla="*/ 6097429 w 9182100"/>
                <a:gd name="connsiteY88" fmla="*/ 828379 h 932744"/>
                <a:gd name="connsiteX89" fmla="*/ 6287834 w 9182100"/>
                <a:gd name="connsiteY89" fmla="*/ 822569 h 932744"/>
                <a:gd name="connsiteX90" fmla="*/ 6681597 w 9182100"/>
                <a:gd name="connsiteY90" fmla="*/ 821235 h 932744"/>
                <a:gd name="connsiteX91" fmla="*/ 7079647 w 9182100"/>
                <a:gd name="connsiteY91" fmla="*/ 826569 h 932744"/>
                <a:gd name="connsiteX92" fmla="*/ 7478173 w 9182100"/>
                <a:gd name="connsiteY92" fmla="*/ 836094 h 932744"/>
                <a:gd name="connsiteX93" fmla="*/ 7871937 w 9182100"/>
                <a:gd name="connsiteY93" fmla="*/ 851430 h 932744"/>
                <a:gd name="connsiteX94" fmla="*/ 7919657 w 9182100"/>
                <a:gd name="connsiteY94" fmla="*/ 854097 h 932744"/>
                <a:gd name="connsiteX95" fmla="*/ 7964901 w 9182100"/>
                <a:gd name="connsiteY95" fmla="*/ 857240 h 932744"/>
                <a:gd name="connsiteX96" fmla="*/ 8015955 w 9182100"/>
                <a:gd name="connsiteY96" fmla="*/ 861050 h 932744"/>
                <a:gd name="connsiteX97" fmla="*/ 8072247 w 9182100"/>
                <a:gd name="connsiteY97" fmla="*/ 864384 h 932744"/>
                <a:gd name="connsiteX98" fmla="*/ 8286750 w 9182100"/>
                <a:gd name="connsiteY98" fmla="*/ 868384 h 932744"/>
                <a:gd name="connsiteX99" fmla="*/ 8704040 w 9182100"/>
                <a:gd name="connsiteY99" fmla="*/ 853716 h 932744"/>
                <a:gd name="connsiteX100" fmla="*/ 9120188 w 9182100"/>
                <a:gd name="connsiteY100" fmla="*/ 814092 h 932744"/>
                <a:gd name="connsiteX101" fmla="*/ 9181909 w 9182100"/>
                <a:gd name="connsiteY101" fmla="*/ 805519 h 932744"/>
                <a:gd name="connsiteX102" fmla="*/ 9181909 w 9182100"/>
                <a:gd name="connsiteY102" fmla="*/ 396420 h 932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9182100" h="932744">
                  <a:moveTo>
                    <a:pt x="9182100" y="396420"/>
                  </a:moveTo>
                  <a:cubicBezTo>
                    <a:pt x="9156097" y="395182"/>
                    <a:pt x="9129999" y="393753"/>
                    <a:pt x="9103805" y="392229"/>
                  </a:cubicBezTo>
                  <a:cubicBezTo>
                    <a:pt x="8974169" y="384419"/>
                    <a:pt x="8843105" y="372989"/>
                    <a:pt x="8712422" y="359749"/>
                  </a:cubicBezTo>
                  <a:cubicBezTo>
                    <a:pt x="8581739" y="346319"/>
                    <a:pt x="8451056" y="331269"/>
                    <a:pt x="8322755" y="313362"/>
                  </a:cubicBezTo>
                  <a:cubicBezTo>
                    <a:pt x="8258747" y="304695"/>
                    <a:pt x="8195120" y="294979"/>
                    <a:pt x="8134826" y="283930"/>
                  </a:cubicBezTo>
                  <a:cubicBezTo>
                    <a:pt x="8119872" y="281168"/>
                    <a:pt x="8105013" y="278501"/>
                    <a:pt x="8090916" y="275643"/>
                  </a:cubicBezTo>
                  <a:lnTo>
                    <a:pt x="8069485" y="271262"/>
                  </a:lnTo>
                  <a:lnTo>
                    <a:pt x="8041862" y="266595"/>
                  </a:lnTo>
                  <a:cubicBezTo>
                    <a:pt x="8023574" y="263547"/>
                    <a:pt x="8004524" y="260213"/>
                    <a:pt x="7986903" y="257546"/>
                  </a:cubicBezTo>
                  <a:lnTo>
                    <a:pt x="7934230" y="249640"/>
                  </a:lnTo>
                  <a:cubicBezTo>
                    <a:pt x="7864221" y="239258"/>
                    <a:pt x="7795832" y="230209"/>
                    <a:pt x="7727537" y="221922"/>
                  </a:cubicBezTo>
                  <a:lnTo>
                    <a:pt x="7625239" y="209730"/>
                  </a:lnTo>
                  <a:lnTo>
                    <a:pt x="7523227" y="198110"/>
                  </a:lnTo>
                  <a:cubicBezTo>
                    <a:pt x="7387209" y="183060"/>
                    <a:pt x="7251573" y="170392"/>
                    <a:pt x="7115651" y="158010"/>
                  </a:cubicBezTo>
                  <a:cubicBezTo>
                    <a:pt x="6979730" y="146580"/>
                    <a:pt x="6843522" y="135721"/>
                    <a:pt x="6706839" y="126958"/>
                  </a:cubicBezTo>
                  <a:lnTo>
                    <a:pt x="6604064" y="120862"/>
                  </a:lnTo>
                  <a:cubicBezTo>
                    <a:pt x="6569869" y="118767"/>
                    <a:pt x="6535484" y="116862"/>
                    <a:pt x="6501003" y="115338"/>
                  </a:cubicBezTo>
                  <a:lnTo>
                    <a:pt x="6397467" y="110385"/>
                  </a:lnTo>
                  <a:lnTo>
                    <a:pt x="6293168" y="106860"/>
                  </a:lnTo>
                  <a:cubicBezTo>
                    <a:pt x="6222969" y="105146"/>
                    <a:pt x="6152769" y="103527"/>
                    <a:pt x="6079712" y="103908"/>
                  </a:cubicBezTo>
                  <a:cubicBezTo>
                    <a:pt x="6061710" y="103908"/>
                    <a:pt x="6043708" y="103812"/>
                    <a:pt x="6024563" y="104479"/>
                  </a:cubicBezTo>
                  <a:cubicBezTo>
                    <a:pt x="6005703" y="104955"/>
                    <a:pt x="5986844" y="105527"/>
                    <a:pt x="5968080" y="106479"/>
                  </a:cubicBezTo>
                  <a:cubicBezTo>
                    <a:pt x="5930456" y="108003"/>
                    <a:pt x="5893023" y="110385"/>
                    <a:pt x="5855875" y="113242"/>
                  </a:cubicBezTo>
                  <a:cubicBezTo>
                    <a:pt x="5706904" y="124577"/>
                    <a:pt x="5565934" y="145151"/>
                    <a:pt x="5439251" y="160105"/>
                  </a:cubicBezTo>
                  <a:cubicBezTo>
                    <a:pt x="5311902" y="175536"/>
                    <a:pt x="5194745" y="184680"/>
                    <a:pt x="5075396" y="186585"/>
                  </a:cubicBezTo>
                  <a:cubicBezTo>
                    <a:pt x="4956429" y="188490"/>
                    <a:pt x="4835748" y="182775"/>
                    <a:pt x="4712780" y="171249"/>
                  </a:cubicBezTo>
                  <a:lnTo>
                    <a:pt x="4666679" y="166773"/>
                  </a:lnTo>
                  <a:lnTo>
                    <a:pt x="4620292" y="161629"/>
                  </a:lnTo>
                  <a:cubicBezTo>
                    <a:pt x="4604862" y="160010"/>
                    <a:pt x="4589336" y="157914"/>
                    <a:pt x="4573810" y="156009"/>
                  </a:cubicBezTo>
                  <a:lnTo>
                    <a:pt x="4550569" y="153057"/>
                  </a:lnTo>
                  <a:lnTo>
                    <a:pt x="4538948" y="151628"/>
                  </a:lnTo>
                  <a:lnTo>
                    <a:pt x="4526566" y="149913"/>
                  </a:lnTo>
                  <a:lnTo>
                    <a:pt x="4327779" y="122862"/>
                  </a:lnTo>
                  <a:lnTo>
                    <a:pt x="3929729" y="68189"/>
                  </a:lnTo>
                  <a:lnTo>
                    <a:pt x="3729133" y="41900"/>
                  </a:lnTo>
                  <a:lnTo>
                    <a:pt x="3628930" y="28946"/>
                  </a:lnTo>
                  <a:lnTo>
                    <a:pt x="3573399" y="22278"/>
                  </a:lnTo>
                  <a:cubicBezTo>
                    <a:pt x="3554445" y="19992"/>
                    <a:pt x="3535585" y="17992"/>
                    <a:pt x="3516916" y="16468"/>
                  </a:cubicBezTo>
                  <a:cubicBezTo>
                    <a:pt x="3366611" y="2752"/>
                    <a:pt x="3219736" y="-2010"/>
                    <a:pt x="3074670" y="752"/>
                  </a:cubicBezTo>
                  <a:cubicBezTo>
                    <a:pt x="3002280" y="2181"/>
                    <a:pt x="2930176" y="4467"/>
                    <a:pt x="2858738" y="8753"/>
                  </a:cubicBezTo>
                  <a:cubicBezTo>
                    <a:pt x="2787206" y="13039"/>
                    <a:pt x="2716149" y="18754"/>
                    <a:pt x="2645474" y="25326"/>
                  </a:cubicBezTo>
                  <a:cubicBezTo>
                    <a:pt x="2362581" y="52473"/>
                    <a:pt x="2085975" y="97145"/>
                    <a:pt x="1810798" y="158010"/>
                  </a:cubicBezTo>
                  <a:cubicBezTo>
                    <a:pt x="1741837" y="173345"/>
                    <a:pt x="1673066" y="189442"/>
                    <a:pt x="1602772" y="208111"/>
                  </a:cubicBezTo>
                  <a:lnTo>
                    <a:pt x="1548860" y="222780"/>
                  </a:lnTo>
                  <a:lnTo>
                    <a:pt x="1501331" y="236115"/>
                  </a:lnTo>
                  <a:cubicBezTo>
                    <a:pt x="1471327" y="244497"/>
                    <a:pt x="1441228" y="253450"/>
                    <a:pt x="1411224" y="260880"/>
                  </a:cubicBezTo>
                  <a:cubicBezTo>
                    <a:pt x="1291209" y="293074"/>
                    <a:pt x="1170813" y="318982"/>
                    <a:pt x="1050893" y="338032"/>
                  </a:cubicBezTo>
                  <a:cubicBezTo>
                    <a:pt x="990790" y="347557"/>
                    <a:pt x="931069" y="354796"/>
                    <a:pt x="871252" y="360511"/>
                  </a:cubicBezTo>
                  <a:cubicBezTo>
                    <a:pt x="841438" y="362702"/>
                    <a:pt x="811530" y="365559"/>
                    <a:pt x="781812" y="366512"/>
                  </a:cubicBezTo>
                  <a:cubicBezTo>
                    <a:pt x="751904" y="368512"/>
                    <a:pt x="722376" y="368893"/>
                    <a:pt x="692563" y="369655"/>
                  </a:cubicBezTo>
                  <a:cubicBezTo>
                    <a:pt x="633222" y="370036"/>
                    <a:pt x="574167" y="368131"/>
                    <a:pt x="515017" y="363940"/>
                  </a:cubicBezTo>
                  <a:cubicBezTo>
                    <a:pt x="455867" y="359749"/>
                    <a:pt x="397097" y="351748"/>
                    <a:pt x="337661" y="341937"/>
                  </a:cubicBezTo>
                  <a:cubicBezTo>
                    <a:pt x="278225" y="331936"/>
                    <a:pt x="218599" y="318696"/>
                    <a:pt x="156972" y="303456"/>
                  </a:cubicBezTo>
                  <a:cubicBezTo>
                    <a:pt x="106680" y="290883"/>
                    <a:pt x="55150" y="276405"/>
                    <a:pt x="0" y="261642"/>
                  </a:cubicBezTo>
                  <a:lnTo>
                    <a:pt x="0" y="713412"/>
                  </a:lnTo>
                  <a:cubicBezTo>
                    <a:pt x="3048" y="714841"/>
                    <a:pt x="6096" y="716270"/>
                    <a:pt x="9144" y="717699"/>
                  </a:cubicBezTo>
                  <a:cubicBezTo>
                    <a:pt x="74295" y="747798"/>
                    <a:pt x="142875" y="775896"/>
                    <a:pt x="213360" y="801042"/>
                  </a:cubicBezTo>
                  <a:cubicBezTo>
                    <a:pt x="354521" y="851715"/>
                    <a:pt x="503873" y="887244"/>
                    <a:pt x="653510" y="908199"/>
                  </a:cubicBezTo>
                  <a:cubicBezTo>
                    <a:pt x="803338" y="928773"/>
                    <a:pt x="953929" y="935631"/>
                    <a:pt x="1101947" y="930773"/>
                  </a:cubicBezTo>
                  <a:cubicBezTo>
                    <a:pt x="1250252" y="926582"/>
                    <a:pt x="1396365" y="911437"/>
                    <a:pt x="1540002" y="889434"/>
                  </a:cubicBezTo>
                  <a:cubicBezTo>
                    <a:pt x="1576197" y="884386"/>
                    <a:pt x="1611535" y="877433"/>
                    <a:pt x="1647158" y="871242"/>
                  </a:cubicBezTo>
                  <a:lnTo>
                    <a:pt x="1698117" y="862193"/>
                  </a:lnTo>
                  <a:lnTo>
                    <a:pt x="1742789" y="854668"/>
                  </a:lnTo>
                  <a:cubicBezTo>
                    <a:pt x="1804035" y="845048"/>
                    <a:pt x="1867472" y="835428"/>
                    <a:pt x="1931003" y="826950"/>
                  </a:cubicBezTo>
                  <a:cubicBezTo>
                    <a:pt x="2058353" y="810282"/>
                    <a:pt x="2186750" y="795327"/>
                    <a:pt x="2314861" y="783897"/>
                  </a:cubicBezTo>
                  <a:cubicBezTo>
                    <a:pt x="2378964" y="778087"/>
                    <a:pt x="2442972" y="772467"/>
                    <a:pt x="2506885" y="768086"/>
                  </a:cubicBezTo>
                  <a:cubicBezTo>
                    <a:pt x="2538794" y="765990"/>
                    <a:pt x="2570798" y="763800"/>
                    <a:pt x="2602611" y="762085"/>
                  </a:cubicBezTo>
                  <a:cubicBezTo>
                    <a:pt x="2634520" y="760180"/>
                    <a:pt x="2666333" y="758370"/>
                    <a:pt x="2698052" y="756846"/>
                  </a:cubicBezTo>
                  <a:cubicBezTo>
                    <a:pt x="2761583" y="753894"/>
                    <a:pt x="2825020" y="751703"/>
                    <a:pt x="2887980" y="750846"/>
                  </a:cubicBezTo>
                  <a:cubicBezTo>
                    <a:pt x="2951036" y="749417"/>
                    <a:pt x="3013615" y="749322"/>
                    <a:pt x="3075813" y="750179"/>
                  </a:cubicBezTo>
                  <a:cubicBezTo>
                    <a:pt x="3106865" y="750846"/>
                    <a:pt x="3137916" y="751417"/>
                    <a:pt x="3168587" y="752751"/>
                  </a:cubicBezTo>
                  <a:cubicBezTo>
                    <a:pt x="3199448" y="753703"/>
                    <a:pt x="3229928" y="755227"/>
                    <a:pt x="3260408" y="756656"/>
                  </a:cubicBezTo>
                  <a:cubicBezTo>
                    <a:pt x="3320987" y="760466"/>
                    <a:pt x="3381470" y="764562"/>
                    <a:pt x="3440049" y="771610"/>
                  </a:cubicBezTo>
                  <a:cubicBezTo>
                    <a:pt x="3454908" y="773039"/>
                    <a:pt x="3469386" y="775039"/>
                    <a:pt x="3483864" y="776849"/>
                  </a:cubicBezTo>
                  <a:lnTo>
                    <a:pt x="3528536" y="782469"/>
                  </a:lnTo>
                  <a:lnTo>
                    <a:pt x="3628549" y="796089"/>
                  </a:lnTo>
                  <a:lnTo>
                    <a:pt x="3828574" y="823140"/>
                  </a:lnTo>
                  <a:cubicBezTo>
                    <a:pt x="3962019" y="840190"/>
                    <a:pt x="4095750" y="858573"/>
                    <a:pt x="4231196" y="874099"/>
                  </a:cubicBezTo>
                  <a:lnTo>
                    <a:pt x="4433126" y="897435"/>
                  </a:lnTo>
                  <a:lnTo>
                    <a:pt x="4485990" y="903246"/>
                  </a:lnTo>
                  <a:cubicBezTo>
                    <a:pt x="4503897" y="905151"/>
                    <a:pt x="4521708" y="907341"/>
                    <a:pt x="4539806" y="908961"/>
                  </a:cubicBezTo>
                  <a:lnTo>
                    <a:pt x="4593908" y="914199"/>
                  </a:lnTo>
                  <a:lnTo>
                    <a:pt x="4648296" y="918771"/>
                  </a:lnTo>
                  <a:cubicBezTo>
                    <a:pt x="4793456" y="930392"/>
                    <a:pt x="4942237" y="935631"/>
                    <a:pt x="5092446" y="931154"/>
                  </a:cubicBezTo>
                  <a:cubicBezTo>
                    <a:pt x="5242274" y="927249"/>
                    <a:pt x="5393627" y="911437"/>
                    <a:pt x="5533168" y="891816"/>
                  </a:cubicBezTo>
                  <a:cubicBezTo>
                    <a:pt x="5673471" y="872289"/>
                    <a:pt x="5798820" y="851906"/>
                    <a:pt x="5918169" y="840666"/>
                  </a:cubicBezTo>
                  <a:cubicBezTo>
                    <a:pt x="5948077" y="837809"/>
                    <a:pt x="5977795" y="835237"/>
                    <a:pt x="6007323" y="833237"/>
                  </a:cubicBezTo>
                  <a:cubicBezTo>
                    <a:pt x="6022086" y="832094"/>
                    <a:pt x="6036945" y="831332"/>
                    <a:pt x="6051709" y="830570"/>
                  </a:cubicBezTo>
                  <a:lnTo>
                    <a:pt x="6097429" y="828379"/>
                  </a:lnTo>
                  <a:cubicBezTo>
                    <a:pt x="6158960" y="825236"/>
                    <a:pt x="6223445" y="823807"/>
                    <a:pt x="6287834" y="822569"/>
                  </a:cubicBezTo>
                  <a:cubicBezTo>
                    <a:pt x="6417374" y="820664"/>
                    <a:pt x="6549485" y="820188"/>
                    <a:pt x="6681597" y="821235"/>
                  </a:cubicBezTo>
                  <a:cubicBezTo>
                    <a:pt x="6813899" y="822378"/>
                    <a:pt x="6946773" y="823617"/>
                    <a:pt x="7079647" y="826569"/>
                  </a:cubicBezTo>
                  <a:cubicBezTo>
                    <a:pt x="7212520" y="828951"/>
                    <a:pt x="7345585" y="831903"/>
                    <a:pt x="7478173" y="836094"/>
                  </a:cubicBezTo>
                  <a:cubicBezTo>
                    <a:pt x="7610475" y="839714"/>
                    <a:pt x="7743539" y="844953"/>
                    <a:pt x="7871937" y="851430"/>
                  </a:cubicBezTo>
                  <a:lnTo>
                    <a:pt x="7919657" y="854097"/>
                  </a:lnTo>
                  <a:cubicBezTo>
                    <a:pt x="7935564" y="854954"/>
                    <a:pt x="7949756" y="856192"/>
                    <a:pt x="7964901" y="857240"/>
                  </a:cubicBezTo>
                  <a:lnTo>
                    <a:pt x="8015955" y="861050"/>
                  </a:lnTo>
                  <a:cubicBezTo>
                    <a:pt x="8035195" y="862383"/>
                    <a:pt x="8053769" y="863622"/>
                    <a:pt x="8072247" y="864384"/>
                  </a:cubicBezTo>
                  <a:cubicBezTo>
                    <a:pt x="8145780" y="867527"/>
                    <a:pt x="8216456" y="868479"/>
                    <a:pt x="8286750" y="868384"/>
                  </a:cubicBezTo>
                  <a:cubicBezTo>
                    <a:pt x="8427148" y="867527"/>
                    <a:pt x="8565452" y="862574"/>
                    <a:pt x="8704040" y="853716"/>
                  </a:cubicBezTo>
                  <a:cubicBezTo>
                    <a:pt x="8842534" y="844762"/>
                    <a:pt x="8980741" y="832284"/>
                    <a:pt x="9120188" y="814092"/>
                  </a:cubicBezTo>
                  <a:cubicBezTo>
                    <a:pt x="9140761" y="811425"/>
                    <a:pt x="9161336" y="808567"/>
                    <a:pt x="9181909" y="805519"/>
                  </a:cubicBezTo>
                  <a:lnTo>
                    <a:pt x="9181909" y="396420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3" name="Freeform: Shape 3082">
              <a:extLst>
                <a:ext uri="{FF2B5EF4-FFF2-40B4-BE49-F238E27FC236}">
                  <a16:creationId xmlns:a16="http://schemas.microsoft.com/office/drawing/2014/main" id="{385A18E1-CBE3-4BBD-B1B7-CDBCA685E0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199381"/>
              <a:ext cx="12188952" cy="902694"/>
            </a:xfrm>
            <a:custGeom>
              <a:avLst/>
              <a:gdLst>
                <a:gd name="connsiteX0" fmla="*/ 9182100 w 9182100"/>
                <a:gd name="connsiteY0" fmla="*/ 351088 h 765639"/>
                <a:gd name="connsiteX1" fmla="*/ 9178480 w 9182100"/>
                <a:gd name="connsiteY1" fmla="*/ 350993 h 765639"/>
                <a:gd name="connsiteX2" fmla="*/ 8783955 w 9182100"/>
                <a:gd name="connsiteY2" fmla="*/ 327561 h 765639"/>
                <a:gd name="connsiteX3" fmla="*/ 8390763 w 9182100"/>
                <a:gd name="connsiteY3" fmla="*/ 288795 h 765639"/>
                <a:gd name="connsiteX4" fmla="*/ 8199502 w 9182100"/>
                <a:gd name="connsiteY4" fmla="*/ 262601 h 765639"/>
                <a:gd name="connsiteX5" fmla="*/ 8153972 w 9182100"/>
                <a:gd name="connsiteY5" fmla="*/ 254886 h 765639"/>
                <a:gd name="connsiteX6" fmla="*/ 8131588 w 9182100"/>
                <a:gd name="connsiteY6" fmla="*/ 250790 h 765639"/>
                <a:gd name="connsiteX7" fmla="*/ 8104632 w 9182100"/>
                <a:gd name="connsiteY7" fmla="*/ 246504 h 765639"/>
                <a:gd name="connsiteX8" fmla="*/ 8050911 w 9182100"/>
                <a:gd name="connsiteY8" fmla="*/ 238217 h 765639"/>
                <a:gd name="connsiteX9" fmla="*/ 7998810 w 9182100"/>
                <a:gd name="connsiteY9" fmla="*/ 230978 h 765639"/>
                <a:gd name="connsiteX10" fmla="*/ 7589902 w 9182100"/>
                <a:gd name="connsiteY10" fmla="*/ 183925 h 765639"/>
                <a:gd name="connsiteX11" fmla="*/ 7183469 w 9182100"/>
                <a:gd name="connsiteY11" fmla="*/ 147634 h 765639"/>
                <a:gd name="connsiteX12" fmla="*/ 6775990 w 9182100"/>
                <a:gd name="connsiteY12" fmla="*/ 119821 h 765639"/>
                <a:gd name="connsiteX13" fmla="*/ 6364795 w 9182100"/>
                <a:gd name="connsiteY13" fmla="*/ 102391 h 765639"/>
                <a:gd name="connsiteX14" fmla="*/ 6154293 w 9182100"/>
                <a:gd name="connsiteY14" fmla="*/ 100581 h 765639"/>
                <a:gd name="connsiteX15" fmla="*/ 6100287 w 9182100"/>
                <a:gd name="connsiteY15" fmla="*/ 101343 h 765639"/>
                <a:gd name="connsiteX16" fmla="*/ 6045327 w 9182100"/>
                <a:gd name="connsiteY16" fmla="*/ 103438 h 765639"/>
                <a:gd name="connsiteX17" fmla="*/ 5935980 w 9182100"/>
                <a:gd name="connsiteY17" fmla="*/ 110296 h 765639"/>
                <a:gd name="connsiteX18" fmla="*/ 5523357 w 9182100"/>
                <a:gd name="connsiteY18" fmla="*/ 157635 h 765639"/>
                <a:gd name="connsiteX19" fmla="*/ 5149882 w 9182100"/>
                <a:gd name="connsiteY19" fmla="*/ 185639 h 765639"/>
                <a:gd name="connsiteX20" fmla="*/ 4777073 w 9182100"/>
                <a:gd name="connsiteY20" fmla="*/ 170685 h 765639"/>
                <a:gd name="connsiteX21" fmla="*/ 4729925 w 9182100"/>
                <a:gd name="connsiteY21" fmla="*/ 166208 h 765639"/>
                <a:gd name="connsiteX22" fmla="*/ 4682585 w 9182100"/>
                <a:gd name="connsiteY22" fmla="*/ 161064 h 765639"/>
                <a:gd name="connsiteX23" fmla="*/ 4635151 w 9182100"/>
                <a:gd name="connsiteY23" fmla="*/ 155445 h 765639"/>
                <a:gd name="connsiteX24" fmla="*/ 4611434 w 9182100"/>
                <a:gd name="connsiteY24" fmla="*/ 152492 h 765639"/>
                <a:gd name="connsiteX25" fmla="*/ 4587145 w 9182100"/>
                <a:gd name="connsiteY25" fmla="*/ 149349 h 765639"/>
                <a:gd name="connsiteX26" fmla="*/ 4387977 w 9182100"/>
                <a:gd name="connsiteY26" fmla="*/ 122774 h 765639"/>
                <a:gd name="connsiteX27" fmla="*/ 3989356 w 9182100"/>
                <a:gd name="connsiteY27" fmla="*/ 68577 h 765639"/>
                <a:gd name="connsiteX28" fmla="*/ 3789140 w 9182100"/>
                <a:gd name="connsiteY28" fmla="*/ 42192 h 765639"/>
                <a:gd name="connsiteX29" fmla="*/ 3689033 w 9182100"/>
                <a:gd name="connsiteY29" fmla="*/ 29143 h 765639"/>
                <a:gd name="connsiteX30" fmla="*/ 3634835 w 9182100"/>
                <a:gd name="connsiteY30" fmla="*/ 22571 h 765639"/>
                <a:gd name="connsiteX31" fmla="*/ 3579876 w 9182100"/>
                <a:gd name="connsiteY31" fmla="*/ 16856 h 765639"/>
                <a:gd name="connsiteX32" fmla="*/ 3147441 w 9182100"/>
                <a:gd name="connsiteY32" fmla="*/ 473 h 765639"/>
                <a:gd name="connsiteX33" fmla="*/ 2724722 w 9182100"/>
                <a:gd name="connsiteY33" fmla="*/ 22857 h 765639"/>
                <a:gd name="connsiteX34" fmla="*/ 1898428 w 9182100"/>
                <a:gd name="connsiteY34" fmla="*/ 147730 h 765639"/>
                <a:gd name="connsiteX35" fmla="*/ 1692878 w 9182100"/>
                <a:gd name="connsiteY35" fmla="*/ 195069 h 765639"/>
                <a:gd name="connsiteX36" fmla="*/ 1640205 w 9182100"/>
                <a:gd name="connsiteY36" fmla="*/ 208785 h 765639"/>
                <a:gd name="connsiteX37" fmla="*/ 1592294 w 9182100"/>
                <a:gd name="connsiteY37" fmla="*/ 221643 h 765639"/>
                <a:gd name="connsiteX38" fmla="*/ 1500092 w 9182100"/>
                <a:gd name="connsiteY38" fmla="*/ 245551 h 765639"/>
                <a:gd name="connsiteX39" fmla="*/ 1130046 w 9182100"/>
                <a:gd name="connsiteY39" fmla="*/ 318227 h 765639"/>
                <a:gd name="connsiteX40" fmla="*/ 944880 w 9182100"/>
                <a:gd name="connsiteY40" fmla="*/ 337658 h 765639"/>
                <a:gd name="connsiteX41" fmla="*/ 852583 w 9182100"/>
                <a:gd name="connsiteY41" fmla="*/ 341944 h 765639"/>
                <a:gd name="connsiteX42" fmla="*/ 760476 w 9182100"/>
                <a:gd name="connsiteY42" fmla="*/ 343087 h 765639"/>
                <a:gd name="connsiteX43" fmla="*/ 577215 w 9182100"/>
                <a:gd name="connsiteY43" fmla="*/ 332800 h 765639"/>
                <a:gd name="connsiteX44" fmla="*/ 394907 w 9182100"/>
                <a:gd name="connsiteY44" fmla="*/ 305463 h 765639"/>
                <a:gd name="connsiteX45" fmla="*/ 211265 w 9182100"/>
                <a:gd name="connsiteY45" fmla="*/ 261363 h 765639"/>
                <a:gd name="connsiteX46" fmla="*/ 17526 w 9182100"/>
                <a:gd name="connsiteY46" fmla="*/ 204880 h 765639"/>
                <a:gd name="connsiteX47" fmla="*/ 0 w 9182100"/>
                <a:gd name="connsiteY47" fmla="*/ 199927 h 765639"/>
                <a:gd name="connsiteX48" fmla="*/ 0 w 9182100"/>
                <a:gd name="connsiteY48" fmla="*/ 526920 h 765639"/>
                <a:gd name="connsiteX49" fmla="*/ 100298 w 9182100"/>
                <a:gd name="connsiteY49" fmla="*/ 571973 h 765639"/>
                <a:gd name="connsiteX50" fmla="*/ 301562 w 9182100"/>
                <a:gd name="connsiteY50" fmla="*/ 649697 h 765639"/>
                <a:gd name="connsiteX51" fmla="*/ 731044 w 9182100"/>
                <a:gd name="connsiteY51" fmla="*/ 746947 h 765639"/>
                <a:gd name="connsiteX52" fmla="*/ 1168241 w 9182100"/>
                <a:gd name="connsiteY52" fmla="*/ 762759 h 765639"/>
                <a:gd name="connsiteX53" fmla="*/ 1596581 w 9182100"/>
                <a:gd name="connsiteY53" fmla="*/ 716944 h 765639"/>
                <a:gd name="connsiteX54" fmla="*/ 1701641 w 9182100"/>
                <a:gd name="connsiteY54" fmla="*/ 697894 h 765639"/>
                <a:gd name="connsiteX55" fmla="*/ 1752124 w 9182100"/>
                <a:gd name="connsiteY55" fmla="*/ 688273 h 765639"/>
                <a:gd name="connsiteX56" fmla="*/ 1797939 w 9182100"/>
                <a:gd name="connsiteY56" fmla="*/ 679891 h 765639"/>
                <a:gd name="connsiteX57" fmla="*/ 1988630 w 9182100"/>
                <a:gd name="connsiteY57" fmla="*/ 649316 h 765639"/>
                <a:gd name="connsiteX58" fmla="*/ 2376297 w 9182100"/>
                <a:gd name="connsiteY58" fmla="*/ 601691 h 765639"/>
                <a:gd name="connsiteX59" fmla="*/ 2570416 w 9182100"/>
                <a:gd name="connsiteY59" fmla="*/ 584165 h 765639"/>
                <a:gd name="connsiteX60" fmla="*/ 2764155 w 9182100"/>
                <a:gd name="connsiteY60" fmla="*/ 571497 h 765639"/>
                <a:gd name="connsiteX61" fmla="*/ 2956941 w 9182100"/>
                <a:gd name="connsiteY61" fmla="*/ 564163 h 765639"/>
                <a:gd name="connsiteX62" fmla="*/ 3148298 w 9182100"/>
                <a:gd name="connsiteY62" fmla="*/ 562639 h 765639"/>
                <a:gd name="connsiteX63" fmla="*/ 3337274 w 9182100"/>
                <a:gd name="connsiteY63" fmla="*/ 568544 h 765639"/>
                <a:gd name="connsiteX64" fmla="*/ 3522345 w 9182100"/>
                <a:gd name="connsiteY64" fmla="*/ 583308 h 765639"/>
                <a:gd name="connsiteX65" fmla="*/ 3567779 w 9182100"/>
                <a:gd name="connsiteY65" fmla="*/ 588642 h 765639"/>
                <a:gd name="connsiteX66" fmla="*/ 3613785 w 9182100"/>
                <a:gd name="connsiteY66" fmla="*/ 594357 h 765639"/>
                <a:gd name="connsiteX67" fmla="*/ 3713798 w 9182100"/>
                <a:gd name="connsiteY67" fmla="*/ 607882 h 765639"/>
                <a:gd name="connsiteX68" fmla="*/ 3913823 w 9182100"/>
                <a:gd name="connsiteY68" fmla="*/ 634838 h 765639"/>
                <a:gd name="connsiteX69" fmla="*/ 4315873 w 9182100"/>
                <a:gd name="connsiteY69" fmla="*/ 686273 h 765639"/>
                <a:gd name="connsiteX70" fmla="*/ 4517422 w 9182100"/>
                <a:gd name="connsiteY70" fmla="*/ 710086 h 765639"/>
                <a:gd name="connsiteX71" fmla="*/ 4728972 w 9182100"/>
                <a:gd name="connsiteY71" fmla="*/ 731422 h 765639"/>
                <a:gd name="connsiteX72" fmla="*/ 5162931 w 9182100"/>
                <a:gd name="connsiteY72" fmla="*/ 744185 h 765639"/>
                <a:gd name="connsiteX73" fmla="*/ 5594033 w 9182100"/>
                <a:gd name="connsiteY73" fmla="*/ 706466 h 765639"/>
                <a:gd name="connsiteX74" fmla="*/ 5982939 w 9182100"/>
                <a:gd name="connsiteY74" fmla="*/ 655793 h 765639"/>
                <a:gd name="connsiteX75" fmla="*/ 6075045 w 9182100"/>
                <a:gd name="connsiteY75" fmla="*/ 648459 h 765639"/>
                <a:gd name="connsiteX76" fmla="*/ 6167819 w 9182100"/>
                <a:gd name="connsiteY76" fmla="*/ 643887 h 765639"/>
                <a:gd name="connsiteX77" fmla="*/ 6361081 w 9182100"/>
                <a:gd name="connsiteY77" fmla="*/ 639124 h 765639"/>
                <a:gd name="connsiteX78" fmla="*/ 6757321 w 9182100"/>
                <a:gd name="connsiteY78" fmla="*/ 640458 h 765639"/>
                <a:gd name="connsiteX79" fmla="*/ 7156704 w 9182100"/>
                <a:gd name="connsiteY79" fmla="*/ 649030 h 765639"/>
                <a:gd name="connsiteX80" fmla="*/ 7556373 w 9182100"/>
                <a:gd name="connsiteY80" fmla="*/ 662365 h 765639"/>
                <a:gd name="connsiteX81" fmla="*/ 7952328 w 9182100"/>
                <a:gd name="connsiteY81" fmla="*/ 682177 h 765639"/>
                <a:gd name="connsiteX82" fmla="*/ 8000714 w 9182100"/>
                <a:gd name="connsiteY82" fmla="*/ 685511 h 765639"/>
                <a:gd name="connsiteX83" fmla="*/ 8047196 w 9182100"/>
                <a:gd name="connsiteY83" fmla="*/ 689416 h 765639"/>
                <a:gd name="connsiteX84" fmla="*/ 8097965 w 9182100"/>
                <a:gd name="connsiteY84" fmla="*/ 693893 h 765639"/>
                <a:gd name="connsiteX85" fmla="*/ 8152733 w 9182100"/>
                <a:gd name="connsiteY85" fmla="*/ 697894 h 765639"/>
                <a:gd name="connsiteX86" fmla="*/ 8363903 w 9182100"/>
                <a:gd name="connsiteY86" fmla="*/ 705133 h 765639"/>
                <a:gd name="connsiteX87" fmla="*/ 8777764 w 9182100"/>
                <a:gd name="connsiteY87" fmla="*/ 698084 h 765639"/>
                <a:gd name="connsiteX88" fmla="*/ 9182005 w 9182100"/>
                <a:gd name="connsiteY88" fmla="*/ 668366 h 765639"/>
                <a:gd name="connsiteX89" fmla="*/ 9182005 w 9182100"/>
                <a:gd name="connsiteY89" fmla="*/ 351088 h 765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182100" h="765639">
                  <a:moveTo>
                    <a:pt x="9182100" y="351088"/>
                  </a:moveTo>
                  <a:cubicBezTo>
                    <a:pt x="9180862" y="351088"/>
                    <a:pt x="9179719" y="350993"/>
                    <a:pt x="9178480" y="350993"/>
                  </a:cubicBezTo>
                  <a:cubicBezTo>
                    <a:pt x="9047607" y="346421"/>
                    <a:pt x="8915591" y="337944"/>
                    <a:pt x="8783955" y="327561"/>
                  </a:cubicBezTo>
                  <a:cubicBezTo>
                    <a:pt x="8652320" y="316894"/>
                    <a:pt x="8520589" y="304416"/>
                    <a:pt x="8390763" y="288795"/>
                  </a:cubicBezTo>
                  <a:cubicBezTo>
                    <a:pt x="8325898" y="281175"/>
                    <a:pt x="8261509" y="272602"/>
                    <a:pt x="8199502" y="262601"/>
                  </a:cubicBezTo>
                  <a:cubicBezTo>
                    <a:pt x="8184070" y="260029"/>
                    <a:pt x="8168831" y="257553"/>
                    <a:pt x="8153972" y="254886"/>
                  </a:cubicBezTo>
                  <a:lnTo>
                    <a:pt x="8131588" y="250790"/>
                  </a:lnTo>
                  <a:lnTo>
                    <a:pt x="8104632" y="246504"/>
                  </a:lnTo>
                  <a:cubicBezTo>
                    <a:pt x="8086725" y="243741"/>
                    <a:pt x="8068247" y="240598"/>
                    <a:pt x="8050911" y="238217"/>
                  </a:cubicBezTo>
                  <a:lnTo>
                    <a:pt x="7998810" y="230978"/>
                  </a:lnTo>
                  <a:cubicBezTo>
                    <a:pt x="7860697" y="212023"/>
                    <a:pt x="7725633" y="198021"/>
                    <a:pt x="7589902" y="183925"/>
                  </a:cubicBezTo>
                  <a:cubicBezTo>
                    <a:pt x="7454360" y="170304"/>
                    <a:pt x="7319010" y="158779"/>
                    <a:pt x="7183469" y="147634"/>
                  </a:cubicBezTo>
                  <a:cubicBezTo>
                    <a:pt x="7047929" y="137252"/>
                    <a:pt x="6912198" y="127632"/>
                    <a:pt x="6775990" y="119821"/>
                  </a:cubicBezTo>
                  <a:cubicBezTo>
                    <a:pt x="6639592" y="112582"/>
                    <a:pt x="6503194" y="105439"/>
                    <a:pt x="6364795" y="102391"/>
                  </a:cubicBezTo>
                  <a:cubicBezTo>
                    <a:pt x="6295263" y="101057"/>
                    <a:pt x="6225826" y="99819"/>
                    <a:pt x="6154293" y="100581"/>
                  </a:cubicBezTo>
                  <a:cubicBezTo>
                    <a:pt x="6136577" y="100581"/>
                    <a:pt x="6118860" y="100581"/>
                    <a:pt x="6100287" y="101343"/>
                  </a:cubicBezTo>
                  <a:cubicBezTo>
                    <a:pt x="6081903" y="101819"/>
                    <a:pt x="6063615" y="102486"/>
                    <a:pt x="6045327" y="103438"/>
                  </a:cubicBezTo>
                  <a:cubicBezTo>
                    <a:pt x="6008656" y="104962"/>
                    <a:pt x="5972175" y="107439"/>
                    <a:pt x="5935980" y="110296"/>
                  </a:cubicBezTo>
                  <a:cubicBezTo>
                    <a:pt x="5790724" y="121631"/>
                    <a:pt x="5651659" y="142110"/>
                    <a:pt x="5523357" y="157635"/>
                  </a:cubicBezTo>
                  <a:cubicBezTo>
                    <a:pt x="5394484" y="173542"/>
                    <a:pt x="5273040" y="183543"/>
                    <a:pt x="5149882" y="185639"/>
                  </a:cubicBezTo>
                  <a:cubicBezTo>
                    <a:pt x="5027010" y="187925"/>
                    <a:pt x="4902803" y="182210"/>
                    <a:pt x="4777073" y="170685"/>
                  </a:cubicBezTo>
                  <a:lnTo>
                    <a:pt x="4729925" y="166208"/>
                  </a:lnTo>
                  <a:lnTo>
                    <a:pt x="4682585" y="161064"/>
                  </a:lnTo>
                  <a:cubicBezTo>
                    <a:pt x="4666869" y="159445"/>
                    <a:pt x="4650963" y="157350"/>
                    <a:pt x="4635151" y="155445"/>
                  </a:cubicBezTo>
                  <a:lnTo>
                    <a:pt x="4611434" y="152492"/>
                  </a:lnTo>
                  <a:cubicBezTo>
                    <a:pt x="4603623" y="151539"/>
                    <a:pt x="4595622" y="150587"/>
                    <a:pt x="4587145" y="149349"/>
                  </a:cubicBezTo>
                  <a:lnTo>
                    <a:pt x="4387977" y="122774"/>
                  </a:lnTo>
                  <a:lnTo>
                    <a:pt x="3989356" y="68577"/>
                  </a:lnTo>
                  <a:lnTo>
                    <a:pt x="3789140" y="42192"/>
                  </a:lnTo>
                  <a:lnTo>
                    <a:pt x="3689033" y="29143"/>
                  </a:lnTo>
                  <a:lnTo>
                    <a:pt x="3634835" y="22571"/>
                  </a:lnTo>
                  <a:cubicBezTo>
                    <a:pt x="3616452" y="20285"/>
                    <a:pt x="3598069" y="18380"/>
                    <a:pt x="3579876" y="16856"/>
                  </a:cubicBezTo>
                  <a:cubicBezTo>
                    <a:pt x="3433667" y="3140"/>
                    <a:pt x="3289840" y="-1622"/>
                    <a:pt x="3147441" y="473"/>
                  </a:cubicBezTo>
                  <a:cubicBezTo>
                    <a:pt x="3005138" y="2283"/>
                    <a:pt x="2864263" y="10188"/>
                    <a:pt x="2724722" y="22857"/>
                  </a:cubicBezTo>
                  <a:cubicBezTo>
                    <a:pt x="2445353" y="48098"/>
                    <a:pt x="2171129" y="90198"/>
                    <a:pt x="1898428" y="147730"/>
                  </a:cubicBezTo>
                  <a:cubicBezTo>
                    <a:pt x="1830134" y="162208"/>
                    <a:pt x="1762030" y="177448"/>
                    <a:pt x="1692878" y="195069"/>
                  </a:cubicBezTo>
                  <a:lnTo>
                    <a:pt x="1640205" y="208785"/>
                  </a:lnTo>
                  <a:lnTo>
                    <a:pt x="1592294" y="221643"/>
                  </a:lnTo>
                  <a:cubicBezTo>
                    <a:pt x="1561624" y="229740"/>
                    <a:pt x="1530858" y="238503"/>
                    <a:pt x="1500092" y="245551"/>
                  </a:cubicBezTo>
                  <a:cubicBezTo>
                    <a:pt x="1377125" y="276412"/>
                    <a:pt x="1253490" y="300987"/>
                    <a:pt x="1130046" y="318227"/>
                  </a:cubicBezTo>
                  <a:cubicBezTo>
                    <a:pt x="1068229" y="326895"/>
                    <a:pt x="1006602" y="333086"/>
                    <a:pt x="944880" y="337658"/>
                  </a:cubicBezTo>
                  <a:cubicBezTo>
                    <a:pt x="914114" y="339277"/>
                    <a:pt x="883253" y="341563"/>
                    <a:pt x="852583" y="341944"/>
                  </a:cubicBezTo>
                  <a:cubicBezTo>
                    <a:pt x="821817" y="343278"/>
                    <a:pt x="791147" y="342992"/>
                    <a:pt x="760476" y="343087"/>
                  </a:cubicBezTo>
                  <a:cubicBezTo>
                    <a:pt x="699230" y="342135"/>
                    <a:pt x="638175" y="338706"/>
                    <a:pt x="577215" y="332800"/>
                  </a:cubicBezTo>
                  <a:cubicBezTo>
                    <a:pt x="516255" y="326895"/>
                    <a:pt x="455771" y="317179"/>
                    <a:pt x="394907" y="305463"/>
                  </a:cubicBezTo>
                  <a:cubicBezTo>
                    <a:pt x="334137" y="293557"/>
                    <a:pt x="273368" y="278412"/>
                    <a:pt x="211265" y="261363"/>
                  </a:cubicBezTo>
                  <a:cubicBezTo>
                    <a:pt x="149066" y="244123"/>
                    <a:pt x="85820" y="224310"/>
                    <a:pt x="17526" y="204880"/>
                  </a:cubicBezTo>
                  <a:cubicBezTo>
                    <a:pt x="11716" y="203165"/>
                    <a:pt x="5906" y="201546"/>
                    <a:pt x="0" y="199927"/>
                  </a:cubicBezTo>
                  <a:lnTo>
                    <a:pt x="0" y="526920"/>
                  </a:lnTo>
                  <a:cubicBezTo>
                    <a:pt x="32576" y="541874"/>
                    <a:pt x="66104" y="557114"/>
                    <a:pt x="100298" y="571973"/>
                  </a:cubicBezTo>
                  <a:cubicBezTo>
                    <a:pt x="164973" y="600167"/>
                    <a:pt x="232410" y="626456"/>
                    <a:pt x="301562" y="649697"/>
                  </a:cubicBezTo>
                  <a:cubicBezTo>
                    <a:pt x="439865" y="696655"/>
                    <a:pt x="585216" y="728754"/>
                    <a:pt x="731044" y="746947"/>
                  </a:cubicBezTo>
                  <a:cubicBezTo>
                    <a:pt x="876967" y="764664"/>
                    <a:pt x="1023652" y="769426"/>
                    <a:pt x="1168241" y="762759"/>
                  </a:cubicBezTo>
                  <a:cubicBezTo>
                    <a:pt x="1313021" y="756663"/>
                    <a:pt x="1455896" y="740185"/>
                    <a:pt x="1596581" y="716944"/>
                  </a:cubicBezTo>
                  <a:cubicBezTo>
                    <a:pt x="1632014" y="711610"/>
                    <a:pt x="1666685" y="704371"/>
                    <a:pt x="1701641" y="697894"/>
                  </a:cubicBezTo>
                  <a:lnTo>
                    <a:pt x="1752124" y="688273"/>
                  </a:lnTo>
                  <a:lnTo>
                    <a:pt x="1797939" y="679891"/>
                  </a:lnTo>
                  <a:cubicBezTo>
                    <a:pt x="1860328" y="669128"/>
                    <a:pt x="1924431" y="658746"/>
                    <a:pt x="1988630" y="649316"/>
                  </a:cubicBezTo>
                  <a:cubicBezTo>
                    <a:pt x="2117217" y="630838"/>
                    <a:pt x="2246852" y="614645"/>
                    <a:pt x="2376297" y="601691"/>
                  </a:cubicBezTo>
                  <a:cubicBezTo>
                    <a:pt x="2441067" y="595214"/>
                    <a:pt x="2505742" y="589118"/>
                    <a:pt x="2570416" y="584165"/>
                  </a:cubicBezTo>
                  <a:cubicBezTo>
                    <a:pt x="2635091" y="579402"/>
                    <a:pt x="2699671" y="574831"/>
                    <a:pt x="2764155" y="571497"/>
                  </a:cubicBezTo>
                  <a:cubicBezTo>
                    <a:pt x="2828639" y="568068"/>
                    <a:pt x="2892933" y="565401"/>
                    <a:pt x="2956941" y="564163"/>
                  </a:cubicBezTo>
                  <a:cubicBezTo>
                    <a:pt x="3021045" y="562353"/>
                    <a:pt x="3084766" y="561972"/>
                    <a:pt x="3148298" y="562639"/>
                  </a:cubicBezTo>
                  <a:cubicBezTo>
                    <a:pt x="3211735" y="563305"/>
                    <a:pt x="3274695" y="565591"/>
                    <a:pt x="3337274" y="568544"/>
                  </a:cubicBezTo>
                  <a:cubicBezTo>
                    <a:pt x="3399568" y="572259"/>
                    <a:pt x="3461671" y="576259"/>
                    <a:pt x="3522345" y="583308"/>
                  </a:cubicBezTo>
                  <a:cubicBezTo>
                    <a:pt x="3537680" y="584737"/>
                    <a:pt x="3552730" y="586737"/>
                    <a:pt x="3567779" y="588642"/>
                  </a:cubicBezTo>
                  <a:lnTo>
                    <a:pt x="3613785" y="594357"/>
                  </a:lnTo>
                  <a:lnTo>
                    <a:pt x="3713798" y="607882"/>
                  </a:lnTo>
                  <a:lnTo>
                    <a:pt x="3913823" y="634838"/>
                  </a:lnTo>
                  <a:cubicBezTo>
                    <a:pt x="4047268" y="652078"/>
                    <a:pt x="4180904" y="670366"/>
                    <a:pt x="4315873" y="686273"/>
                  </a:cubicBezTo>
                  <a:lnTo>
                    <a:pt x="4517422" y="710086"/>
                  </a:lnTo>
                  <a:cubicBezTo>
                    <a:pt x="4586573" y="717896"/>
                    <a:pt x="4657916" y="725992"/>
                    <a:pt x="4728972" y="731422"/>
                  </a:cubicBezTo>
                  <a:cubicBezTo>
                    <a:pt x="4871371" y="743042"/>
                    <a:pt x="5016627" y="748376"/>
                    <a:pt x="5162931" y="744185"/>
                  </a:cubicBezTo>
                  <a:cubicBezTo>
                    <a:pt x="5308949" y="740566"/>
                    <a:pt x="5456111" y="725611"/>
                    <a:pt x="5594033" y="706466"/>
                  </a:cubicBezTo>
                  <a:cubicBezTo>
                    <a:pt x="5732621" y="687511"/>
                    <a:pt x="5859876" y="667033"/>
                    <a:pt x="5982939" y="655793"/>
                  </a:cubicBezTo>
                  <a:cubicBezTo>
                    <a:pt x="6013799" y="652936"/>
                    <a:pt x="6044375" y="650364"/>
                    <a:pt x="6075045" y="648459"/>
                  </a:cubicBezTo>
                  <a:cubicBezTo>
                    <a:pt x="6105906" y="646363"/>
                    <a:pt x="6135529" y="645125"/>
                    <a:pt x="6167819" y="643887"/>
                  </a:cubicBezTo>
                  <a:cubicBezTo>
                    <a:pt x="6230779" y="641125"/>
                    <a:pt x="6295930" y="640077"/>
                    <a:pt x="6361081" y="639124"/>
                  </a:cubicBezTo>
                  <a:cubicBezTo>
                    <a:pt x="6491955" y="637981"/>
                    <a:pt x="6624638" y="638553"/>
                    <a:pt x="6757321" y="640458"/>
                  </a:cubicBezTo>
                  <a:cubicBezTo>
                    <a:pt x="6890195" y="642553"/>
                    <a:pt x="7023449" y="645030"/>
                    <a:pt x="7156704" y="649030"/>
                  </a:cubicBezTo>
                  <a:cubicBezTo>
                    <a:pt x="7289959" y="652650"/>
                    <a:pt x="7423404" y="656841"/>
                    <a:pt x="7556373" y="662365"/>
                  </a:cubicBezTo>
                  <a:cubicBezTo>
                    <a:pt x="7689152" y="667509"/>
                    <a:pt x="7822502" y="673986"/>
                    <a:pt x="7952328" y="682177"/>
                  </a:cubicBezTo>
                  <a:lnTo>
                    <a:pt x="8000714" y="685511"/>
                  </a:lnTo>
                  <a:cubicBezTo>
                    <a:pt x="8016811" y="686654"/>
                    <a:pt x="8031670" y="688178"/>
                    <a:pt x="8047196" y="689416"/>
                  </a:cubicBezTo>
                  <a:lnTo>
                    <a:pt x="8097965" y="693893"/>
                  </a:lnTo>
                  <a:cubicBezTo>
                    <a:pt x="8116539" y="695417"/>
                    <a:pt x="8134731" y="696846"/>
                    <a:pt x="8152733" y="697894"/>
                  </a:cubicBezTo>
                  <a:cubicBezTo>
                    <a:pt x="8224647" y="701989"/>
                    <a:pt x="8294465" y="704085"/>
                    <a:pt x="8363903" y="705133"/>
                  </a:cubicBezTo>
                  <a:cubicBezTo>
                    <a:pt x="8502777" y="706657"/>
                    <a:pt x="8640223" y="704180"/>
                    <a:pt x="8777764" y="698084"/>
                  </a:cubicBezTo>
                  <a:cubicBezTo>
                    <a:pt x="8912352" y="692083"/>
                    <a:pt x="9046845" y="682749"/>
                    <a:pt x="9182005" y="668366"/>
                  </a:cubicBezTo>
                  <a:lnTo>
                    <a:pt x="9182005" y="351088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4" name="Freeform: Shape 3083">
              <a:extLst>
                <a:ext uri="{FF2B5EF4-FFF2-40B4-BE49-F238E27FC236}">
                  <a16:creationId xmlns:a16="http://schemas.microsoft.com/office/drawing/2014/main" id="{133EDCAA-1D6C-4710-9DA1-C7FC946D8E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501488"/>
              <a:ext cx="12188952" cy="641669"/>
            </a:xfrm>
            <a:custGeom>
              <a:avLst/>
              <a:gdLst>
                <a:gd name="connsiteX0" fmla="*/ 9182100 w 9182100"/>
                <a:gd name="connsiteY0" fmla="*/ 154189 h 544245"/>
                <a:gd name="connsiteX1" fmla="*/ 9047702 w 9182100"/>
                <a:gd name="connsiteY1" fmla="*/ 162762 h 544245"/>
                <a:gd name="connsiteX2" fmla="*/ 8652224 w 9182100"/>
                <a:gd name="connsiteY2" fmla="*/ 178287 h 544245"/>
                <a:gd name="connsiteX3" fmla="*/ 8255603 w 9182100"/>
                <a:gd name="connsiteY3" fmla="*/ 161047 h 544245"/>
                <a:gd name="connsiteX4" fmla="*/ 8060722 w 9182100"/>
                <a:gd name="connsiteY4" fmla="*/ 140854 h 544245"/>
                <a:gd name="connsiteX5" fmla="*/ 8013478 w 9182100"/>
                <a:gd name="connsiteY5" fmla="*/ 134187 h 544245"/>
                <a:gd name="connsiteX6" fmla="*/ 7990428 w 9182100"/>
                <a:gd name="connsiteY6" fmla="*/ 130567 h 544245"/>
                <a:gd name="connsiteX7" fmla="*/ 7964139 w 9182100"/>
                <a:gd name="connsiteY7" fmla="*/ 126853 h 544245"/>
                <a:gd name="connsiteX8" fmla="*/ 7911656 w 9182100"/>
                <a:gd name="connsiteY8" fmla="*/ 119518 h 544245"/>
                <a:gd name="connsiteX9" fmla="*/ 7860220 w 9182100"/>
                <a:gd name="connsiteY9" fmla="*/ 113232 h 544245"/>
                <a:gd name="connsiteX10" fmla="*/ 7453884 w 9182100"/>
                <a:gd name="connsiteY10" fmla="*/ 70369 h 544245"/>
                <a:gd name="connsiteX11" fmla="*/ 7048976 w 9182100"/>
                <a:gd name="connsiteY11" fmla="*/ 36556 h 544245"/>
                <a:gd name="connsiteX12" fmla="*/ 6846285 w 9182100"/>
                <a:gd name="connsiteY12" fmla="*/ 22649 h 544245"/>
                <a:gd name="connsiteX13" fmla="*/ 6643212 w 9182100"/>
                <a:gd name="connsiteY13" fmla="*/ 11600 h 544245"/>
                <a:gd name="connsiteX14" fmla="*/ 6541485 w 9182100"/>
                <a:gd name="connsiteY14" fmla="*/ 7314 h 544245"/>
                <a:gd name="connsiteX15" fmla="*/ 6439567 w 9182100"/>
                <a:gd name="connsiteY15" fmla="*/ 3885 h 544245"/>
                <a:gd name="connsiteX16" fmla="*/ 6337459 w 9182100"/>
                <a:gd name="connsiteY16" fmla="*/ 1313 h 544245"/>
                <a:gd name="connsiteX17" fmla="*/ 6234970 w 9182100"/>
                <a:gd name="connsiteY17" fmla="*/ 75 h 544245"/>
                <a:gd name="connsiteX18" fmla="*/ 6027802 w 9182100"/>
                <a:gd name="connsiteY18" fmla="*/ 2265 h 544245"/>
                <a:gd name="connsiteX19" fmla="*/ 5921978 w 9182100"/>
                <a:gd name="connsiteY19" fmla="*/ 6552 h 544245"/>
                <a:gd name="connsiteX20" fmla="*/ 5815965 w 9182100"/>
                <a:gd name="connsiteY20" fmla="*/ 14362 h 544245"/>
                <a:gd name="connsiteX21" fmla="*/ 5408390 w 9182100"/>
                <a:gd name="connsiteY21" fmla="*/ 67036 h 544245"/>
                <a:gd name="connsiteX22" fmla="*/ 5023866 w 9182100"/>
                <a:gd name="connsiteY22" fmla="*/ 103992 h 544245"/>
                <a:gd name="connsiteX23" fmla="*/ 4831556 w 9182100"/>
                <a:gd name="connsiteY23" fmla="*/ 106374 h 544245"/>
                <a:gd name="connsiteX24" fmla="*/ 4637723 w 9182100"/>
                <a:gd name="connsiteY24" fmla="*/ 98754 h 544245"/>
                <a:gd name="connsiteX25" fmla="*/ 4442460 w 9182100"/>
                <a:gd name="connsiteY25" fmla="*/ 83038 h 544245"/>
                <a:gd name="connsiteX26" fmla="*/ 4341686 w 9182100"/>
                <a:gd name="connsiteY26" fmla="*/ 77227 h 544245"/>
                <a:gd name="connsiteX27" fmla="*/ 4241006 w 9182100"/>
                <a:gd name="connsiteY27" fmla="*/ 71989 h 544245"/>
                <a:gd name="connsiteX28" fmla="*/ 3836956 w 9182100"/>
                <a:gd name="connsiteY28" fmla="*/ 54177 h 544245"/>
                <a:gd name="connsiteX29" fmla="*/ 3634549 w 9182100"/>
                <a:gd name="connsiteY29" fmla="*/ 45414 h 544245"/>
                <a:gd name="connsiteX30" fmla="*/ 3533394 w 9182100"/>
                <a:gd name="connsiteY30" fmla="*/ 40461 h 544245"/>
                <a:gd name="connsiteX31" fmla="*/ 3481959 w 9182100"/>
                <a:gd name="connsiteY31" fmla="*/ 37889 h 544245"/>
                <a:gd name="connsiteX32" fmla="*/ 3430238 w 9182100"/>
                <a:gd name="connsiteY32" fmla="*/ 35889 h 544245"/>
                <a:gd name="connsiteX33" fmla="*/ 3020473 w 9182100"/>
                <a:gd name="connsiteY33" fmla="*/ 37603 h 544245"/>
                <a:gd name="connsiteX34" fmla="*/ 2614422 w 9182100"/>
                <a:gd name="connsiteY34" fmla="*/ 56844 h 544245"/>
                <a:gd name="connsiteX35" fmla="*/ 2208657 w 9182100"/>
                <a:gd name="connsiteY35" fmla="*/ 81609 h 544245"/>
                <a:gd name="connsiteX36" fmla="*/ 1800606 w 9182100"/>
                <a:gd name="connsiteY36" fmla="*/ 107612 h 544245"/>
                <a:gd name="connsiteX37" fmla="*/ 1594676 w 9182100"/>
                <a:gd name="connsiteY37" fmla="*/ 124948 h 544245"/>
                <a:gd name="connsiteX38" fmla="*/ 1491996 w 9182100"/>
                <a:gd name="connsiteY38" fmla="*/ 136568 h 544245"/>
                <a:gd name="connsiteX39" fmla="*/ 1442942 w 9182100"/>
                <a:gd name="connsiteY39" fmla="*/ 141902 h 544245"/>
                <a:gd name="connsiteX40" fmla="*/ 1418463 w 9182100"/>
                <a:gd name="connsiteY40" fmla="*/ 144664 h 544245"/>
                <a:gd name="connsiteX41" fmla="*/ 1393984 w 9182100"/>
                <a:gd name="connsiteY41" fmla="*/ 146855 h 544245"/>
                <a:gd name="connsiteX42" fmla="*/ 1006697 w 9182100"/>
                <a:gd name="connsiteY42" fmla="*/ 169810 h 544245"/>
                <a:gd name="connsiteX43" fmla="*/ 816864 w 9182100"/>
                <a:gd name="connsiteY43" fmla="*/ 170953 h 544245"/>
                <a:gd name="connsiteX44" fmla="*/ 769906 w 9182100"/>
                <a:gd name="connsiteY44" fmla="*/ 169715 h 544245"/>
                <a:gd name="connsiteX45" fmla="*/ 723043 w 9182100"/>
                <a:gd name="connsiteY45" fmla="*/ 168096 h 544245"/>
                <a:gd name="connsiteX46" fmla="*/ 676370 w 9182100"/>
                <a:gd name="connsiteY46" fmla="*/ 166286 h 544245"/>
                <a:gd name="connsiteX47" fmla="*/ 629888 w 9182100"/>
                <a:gd name="connsiteY47" fmla="*/ 163333 h 544245"/>
                <a:gd name="connsiteX48" fmla="*/ 445484 w 9182100"/>
                <a:gd name="connsiteY48" fmla="*/ 146093 h 544245"/>
                <a:gd name="connsiteX49" fmla="*/ 263366 w 9182100"/>
                <a:gd name="connsiteY49" fmla="*/ 115232 h 544245"/>
                <a:gd name="connsiteX50" fmla="*/ 81439 w 9182100"/>
                <a:gd name="connsiteY50" fmla="*/ 70369 h 544245"/>
                <a:gd name="connsiteX51" fmla="*/ 35338 w 9182100"/>
                <a:gd name="connsiteY51" fmla="*/ 57034 h 544245"/>
                <a:gd name="connsiteX52" fmla="*/ 0 w 9182100"/>
                <a:gd name="connsiteY52" fmla="*/ 46652 h 544245"/>
                <a:gd name="connsiteX53" fmla="*/ 0 w 9182100"/>
                <a:gd name="connsiteY53" fmla="*/ 426795 h 544245"/>
                <a:gd name="connsiteX54" fmla="*/ 178594 w 9182100"/>
                <a:gd name="connsiteY54" fmla="*/ 479658 h 544245"/>
                <a:gd name="connsiteX55" fmla="*/ 610457 w 9182100"/>
                <a:gd name="connsiteY55" fmla="*/ 542619 h 544245"/>
                <a:gd name="connsiteX56" fmla="*/ 826865 w 9182100"/>
                <a:gd name="connsiteY56" fmla="*/ 539666 h 544245"/>
                <a:gd name="connsiteX57" fmla="*/ 1039654 w 9182100"/>
                <a:gd name="connsiteY57" fmla="*/ 515187 h 544245"/>
                <a:gd name="connsiteX58" fmla="*/ 1449705 w 9182100"/>
                <a:gd name="connsiteY58" fmla="*/ 415270 h 544245"/>
                <a:gd name="connsiteX59" fmla="*/ 1548765 w 9182100"/>
                <a:gd name="connsiteY59" fmla="*/ 382123 h 544245"/>
                <a:gd name="connsiteX60" fmla="*/ 1642872 w 9182100"/>
                <a:gd name="connsiteY60" fmla="*/ 349261 h 544245"/>
                <a:gd name="connsiteX61" fmla="*/ 1832991 w 9182100"/>
                <a:gd name="connsiteY61" fmla="*/ 289158 h 544245"/>
                <a:gd name="connsiteX62" fmla="*/ 2222754 w 9182100"/>
                <a:gd name="connsiteY62" fmla="*/ 193623 h 544245"/>
                <a:gd name="connsiteX63" fmla="*/ 2620137 w 9182100"/>
                <a:gd name="connsiteY63" fmla="*/ 138378 h 544245"/>
                <a:gd name="connsiteX64" fmla="*/ 3020473 w 9182100"/>
                <a:gd name="connsiteY64" fmla="*/ 127234 h 544245"/>
                <a:gd name="connsiteX65" fmla="*/ 3219736 w 9182100"/>
                <a:gd name="connsiteY65" fmla="*/ 139807 h 544245"/>
                <a:gd name="connsiteX66" fmla="*/ 3318605 w 9182100"/>
                <a:gd name="connsiteY66" fmla="*/ 151713 h 544245"/>
                <a:gd name="connsiteX67" fmla="*/ 3367754 w 9182100"/>
                <a:gd name="connsiteY67" fmla="*/ 158666 h 544245"/>
                <a:gd name="connsiteX68" fmla="*/ 3416618 w 9182100"/>
                <a:gd name="connsiteY68" fmla="*/ 166858 h 544245"/>
                <a:gd name="connsiteX69" fmla="*/ 3465195 w 9182100"/>
                <a:gd name="connsiteY69" fmla="*/ 176097 h 544245"/>
                <a:gd name="connsiteX70" fmla="*/ 3513868 w 9182100"/>
                <a:gd name="connsiteY70" fmla="*/ 185908 h 544245"/>
                <a:gd name="connsiteX71" fmla="*/ 3612737 w 9182100"/>
                <a:gd name="connsiteY71" fmla="*/ 207625 h 544245"/>
                <a:gd name="connsiteX72" fmla="*/ 3810381 w 9182100"/>
                <a:gd name="connsiteY72" fmla="*/ 252106 h 544245"/>
                <a:gd name="connsiteX73" fmla="*/ 4206621 w 9182100"/>
                <a:gd name="connsiteY73" fmla="*/ 339736 h 544245"/>
                <a:gd name="connsiteX74" fmla="*/ 4306062 w 9182100"/>
                <a:gd name="connsiteY74" fmla="*/ 359834 h 544245"/>
                <a:gd name="connsiteX75" fmla="*/ 4405503 w 9182100"/>
                <a:gd name="connsiteY75" fmla="*/ 378979 h 544245"/>
                <a:gd name="connsiteX76" fmla="*/ 4611529 w 9182100"/>
                <a:gd name="connsiteY76" fmla="*/ 405745 h 544245"/>
                <a:gd name="connsiteX77" fmla="*/ 5031677 w 9182100"/>
                <a:gd name="connsiteY77" fmla="*/ 427462 h 544245"/>
                <a:gd name="connsiteX78" fmla="*/ 5243227 w 9182100"/>
                <a:gd name="connsiteY78" fmla="*/ 418699 h 544245"/>
                <a:gd name="connsiteX79" fmla="*/ 5451062 w 9182100"/>
                <a:gd name="connsiteY79" fmla="*/ 398029 h 544245"/>
                <a:gd name="connsiteX80" fmla="*/ 5844635 w 9182100"/>
                <a:gd name="connsiteY80" fmla="*/ 353071 h 544245"/>
                <a:gd name="connsiteX81" fmla="*/ 5939981 w 9182100"/>
                <a:gd name="connsiteY81" fmla="*/ 346975 h 544245"/>
                <a:gd name="connsiteX82" fmla="*/ 6035898 w 9182100"/>
                <a:gd name="connsiteY82" fmla="*/ 344118 h 544245"/>
                <a:gd name="connsiteX83" fmla="*/ 6232303 w 9182100"/>
                <a:gd name="connsiteY83" fmla="*/ 343642 h 544245"/>
                <a:gd name="connsiteX84" fmla="*/ 6630924 w 9182100"/>
                <a:gd name="connsiteY84" fmla="*/ 351071 h 544245"/>
                <a:gd name="connsiteX85" fmla="*/ 6831140 w 9182100"/>
                <a:gd name="connsiteY85" fmla="*/ 356596 h 544245"/>
                <a:gd name="connsiteX86" fmla="*/ 7031545 w 9182100"/>
                <a:gd name="connsiteY86" fmla="*/ 362501 h 544245"/>
                <a:gd name="connsiteX87" fmla="*/ 7432262 w 9182100"/>
                <a:gd name="connsiteY87" fmla="*/ 378408 h 544245"/>
                <a:gd name="connsiteX88" fmla="*/ 7830312 w 9182100"/>
                <a:gd name="connsiteY88" fmla="*/ 402506 h 544245"/>
                <a:gd name="connsiteX89" fmla="*/ 7879270 w 9182100"/>
                <a:gd name="connsiteY89" fmla="*/ 406792 h 544245"/>
                <a:gd name="connsiteX90" fmla="*/ 7926895 w 9182100"/>
                <a:gd name="connsiteY90" fmla="*/ 411745 h 544245"/>
                <a:gd name="connsiteX91" fmla="*/ 7977569 w 9182100"/>
                <a:gd name="connsiteY91" fmla="*/ 417175 h 544245"/>
                <a:gd name="connsiteX92" fmla="*/ 8030623 w 9182100"/>
                <a:gd name="connsiteY92" fmla="*/ 422127 h 544245"/>
                <a:gd name="connsiteX93" fmla="*/ 8237982 w 9182100"/>
                <a:gd name="connsiteY93" fmla="*/ 435177 h 544245"/>
                <a:gd name="connsiteX94" fmla="*/ 8647748 w 9182100"/>
                <a:gd name="connsiteY94" fmla="*/ 449464 h 544245"/>
                <a:gd name="connsiteX95" fmla="*/ 8852821 w 9182100"/>
                <a:gd name="connsiteY95" fmla="*/ 456132 h 544245"/>
                <a:gd name="connsiteX96" fmla="*/ 8955786 w 9182100"/>
                <a:gd name="connsiteY96" fmla="*/ 458132 h 544245"/>
                <a:gd name="connsiteX97" fmla="*/ 9059227 w 9182100"/>
                <a:gd name="connsiteY97" fmla="*/ 457751 h 544245"/>
                <a:gd name="connsiteX98" fmla="*/ 9182005 w 9182100"/>
                <a:gd name="connsiteY98" fmla="*/ 452512 h 544245"/>
                <a:gd name="connsiteX99" fmla="*/ 9182005 w 9182100"/>
                <a:gd name="connsiteY99" fmla="*/ 154189 h 54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</a:cxnLst>
              <a:rect l="l" t="t" r="r" b="b"/>
              <a:pathLst>
                <a:path w="9182100" h="544245">
                  <a:moveTo>
                    <a:pt x="9182100" y="154189"/>
                  </a:moveTo>
                  <a:cubicBezTo>
                    <a:pt x="9137618" y="157142"/>
                    <a:pt x="9092851" y="159904"/>
                    <a:pt x="9047702" y="162762"/>
                  </a:cubicBezTo>
                  <a:cubicBezTo>
                    <a:pt x="8917114" y="170668"/>
                    <a:pt x="8784717" y="178002"/>
                    <a:pt x="8652224" y="178287"/>
                  </a:cubicBezTo>
                  <a:cubicBezTo>
                    <a:pt x="8519732" y="178764"/>
                    <a:pt x="8387049" y="171239"/>
                    <a:pt x="8255603" y="161047"/>
                  </a:cubicBezTo>
                  <a:cubicBezTo>
                    <a:pt x="8189881" y="155904"/>
                    <a:pt x="8124539" y="149236"/>
                    <a:pt x="8060722" y="140854"/>
                  </a:cubicBezTo>
                  <a:cubicBezTo>
                    <a:pt x="8044815" y="138759"/>
                    <a:pt x="8029099" y="136473"/>
                    <a:pt x="8013478" y="134187"/>
                  </a:cubicBezTo>
                  <a:lnTo>
                    <a:pt x="7990428" y="130567"/>
                  </a:lnTo>
                  <a:lnTo>
                    <a:pt x="7964139" y="126853"/>
                  </a:lnTo>
                  <a:cubicBezTo>
                    <a:pt x="7946708" y="124376"/>
                    <a:pt x="7928896" y="121709"/>
                    <a:pt x="7911656" y="119518"/>
                  </a:cubicBezTo>
                  <a:lnTo>
                    <a:pt x="7860220" y="113232"/>
                  </a:lnTo>
                  <a:cubicBezTo>
                    <a:pt x="7723728" y="96277"/>
                    <a:pt x="7589044" y="83038"/>
                    <a:pt x="7453884" y="70369"/>
                  </a:cubicBezTo>
                  <a:cubicBezTo>
                    <a:pt x="7318915" y="57701"/>
                    <a:pt x="7184041" y="46366"/>
                    <a:pt x="7048976" y="36556"/>
                  </a:cubicBezTo>
                  <a:cubicBezTo>
                    <a:pt x="6981444" y="31793"/>
                    <a:pt x="6913912" y="26840"/>
                    <a:pt x="6846285" y="22649"/>
                  </a:cubicBezTo>
                  <a:cubicBezTo>
                    <a:pt x="6778657" y="18553"/>
                    <a:pt x="6710934" y="14934"/>
                    <a:pt x="6643212" y="11600"/>
                  </a:cubicBezTo>
                  <a:lnTo>
                    <a:pt x="6541485" y="7314"/>
                  </a:lnTo>
                  <a:cubicBezTo>
                    <a:pt x="6507576" y="5790"/>
                    <a:pt x="6473667" y="4647"/>
                    <a:pt x="6439567" y="3885"/>
                  </a:cubicBezTo>
                  <a:lnTo>
                    <a:pt x="6337459" y="1313"/>
                  </a:lnTo>
                  <a:lnTo>
                    <a:pt x="6234970" y="75"/>
                  </a:lnTo>
                  <a:cubicBezTo>
                    <a:pt x="6166295" y="-116"/>
                    <a:pt x="6097715" y="-116"/>
                    <a:pt x="6027802" y="2265"/>
                  </a:cubicBezTo>
                  <a:cubicBezTo>
                    <a:pt x="5993320" y="3123"/>
                    <a:pt x="5957412" y="4456"/>
                    <a:pt x="5921978" y="6552"/>
                  </a:cubicBezTo>
                  <a:cubicBezTo>
                    <a:pt x="5886546" y="8552"/>
                    <a:pt x="5851112" y="11124"/>
                    <a:pt x="5815965" y="14362"/>
                  </a:cubicBezTo>
                  <a:cubicBezTo>
                    <a:pt x="5674995" y="27126"/>
                    <a:pt x="5538597" y="48938"/>
                    <a:pt x="5408390" y="67036"/>
                  </a:cubicBezTo>
                  <a:cubicBezTo>
                    <a:pt x="5277993" y="85514"/>
                    <a:pt x="5151692" y="99039"/>
                    <a:pt x="5023866" y="103992"/>
                  </a:cubicBezTo>
                  <a:cubicBezTo>
                    <a:pt x="4960049" y="106660"/>
                    <a:pt x="4895946" y="107231"/>
                    <a:pt x="4831556" y="106374"/>
                  </a:cubicBezTo>
                  <a:cubicBezTo>
                    <a:pt x="4767167" y="105231"/>
                    <a:pt x="4702588" y="102468"/>
                    <a:pt x="4637723" y="98754"/>
                  </a:cubicBezTo>
                  <a:cubicBezTo>
                    <a:pt x="4572762" y="95230"/>
                    <a:pt x="4507992" y="88848"/>
                    <a:pt x="4442460" y="83038"/>
                  </a:cubicBezTo>
                  <a:cubicBezTo>
                    <a:pt x="4408837" y="80752"/>
                    <a:pt x="4375214" y="79228"/>
                    <a:pt x="4341686" y="77227"/>
                  </a:cubicBezTo>
                  <a:cubicBezTo>
                    <a:pt x="4308158" y="75227"/>
                    <a:pt x="4274534" y="73417"/>
                    <a:pt x="4241006" y="71989"/>
                  </a:cubicBezTo>
                  <a:cubicBezTo>
                    <a:pt x="4106895" y="65131"/>
                    <a:pt x="3971925" y="59797"/>
                    <a:pt x="3836956" y="54177"/>
                  </a:cubicBezTo>
                  <a:lnTo>
                    <a:pt x="3634549" y="45414"/>
                  </a:lnTo>
                  <a:lnTo>
                    <a:pt x="3533394" y="40461"/>
                  </a:lnTo>
                  <a:lnTo>
                    <a:pt x="3481959" y="37889"/>
                  </a:lnTo>
                  <a:cubicBezTo>
                    <a:pt x="3464719" y="37127"/>
                    <a:pt x="3447479" y="36079"/>
                    <a:pt x="3430238" y="35889"/>
                  </a:cubicBezTo>
                  <a:cubicBezTo>
                    <a:pt x="3292602" y="31126"/>
                    <a:pt x="3156299" y="33603"/>
                    <a:pt x="3020473" y="37603"/>
                  </a:cubicBezTo>
                  <a:cubicBezTo>
                    <a:pt x="2884741" y="41985"/>
                    <a:pt x="2749487" y="48843"/>
                    <a:pt x="2614422" y="56844"/>
                  </a:cubicBezTo>
                  <a:lnTo>
                    <a:pt x="2208657" y="81609"/>
                  </a:lnTo>
                  <a:cubicBezTo>
                    <a:pt x="2073116" y="89991"/>
                    <a:pt x="1937195" y="97515"/>
                    <a:pt x="1800606" y="107612"/>
                  </a:cubicBezTo>
                  <a:cubicBezTo>
                    <a:pt x="1732217" y="112184"/>
                    <a:pt x="1663827" y="117804"/>
                    <a:pt x="1594676" y="124948"/>
                  </a:cubicBezTo>
                  <a:lnTo>
                    <a:pt x="1491996" y="136568"/>
                  </a:lnTo>
                  <a:lnTo>
                    <a:pt x="1442942" y="141902"/>
                  </a:lnTo>
                  <a:lnTo>
                    <a:pt x="1418463" y="144664"/>
                  </a:lnTo>
                  <a:lnTo>
                    <a:pt x="1393984" y="146855"/>
                  </a:lnTo>
                  <a:cubicBezTo>
                    <a:pt x="1263491" y="159142"/>
                    <a:pt x="1134142" y="166667"/>
                    <a:pt x="1006697" y="169810"/>
                  </a:cubicBezTo>
                  <a:cubicBezTo>
                    <a:pt x="942975" y="172001"/>
                    <a:pt x="879729" y="171239"/>
                    <a:pt x="816864" y="170953"/>
                  </a:cubicBezTo>
                  <a:lnTo>
                    <a:pt x="769906" y="169715"/>
                  </a:lnTo>
                  <a:cubicBezTo>
                    <a:pt x="754285" y="169525"/>
                    <a:pt x="738569" y="169048"/>
                    <a:pt x="723043" y="168096"/>
                  </a:cubicBezTo>
                  <a:lnTo>
                    <a:pt x="676370" y="166286"/>
                  </a:lnTo>
                  <a:cubicBezTo>
                    <a:pt x="660845" y="165238"/>
                    <a:pt x="645414" y="164095"/>
                    <a:pt x="629888" y="163333"/>
                  </a:cubicBezTo>
                  <a:cubicBezTo>
                    <a:pt x="568071" y="159047"/>
                    <a:pt x="506540" y="154094"/>
                    <a:pt x="445484" y="146093"/>
                  </a:cubicBezTo>
                  <a:cubicBezTo>
                    <a:pt x="384524" y="137997"/>
                    <a:pt x="323850" y="128091"/>
                    <a:pt x="263366" y="115232"/>
                  </a:cubicBezTo>
                  <a:cubicBezTo>
                    <a:pt x="202787" y="102850"/>
                    <a:pt x="142589" y="87419"/>
                    <a:pt x="81439" y="70369"/>
                  </a:cubicBezTo>
                  <a:cubicBezTo>
                    <a:pt x="66199" y="66178"/>
                    <a:pt x="50864" y="61702"/>
                    <a:pt x="35338" y="57034"/>
                  </a:cubicBezTo>
                  <a:lnTo>
                    <a:pt x="0" y="46652"/>
                  </a:lnTo>
                  <a:lnTo>
                    <a:pt x="0" y="426795"/>
                  </a:lnTo>
                  <a:cubicBezTo>
                    <a:pt x="58198" y="446416"/>
                    <a:pt x="117920" y="464323"/>
                    <a:pt x="178594" y="479658"/>
                  </a:cubicBezTo>
                  <a:cubicBezTo>
                    <a:pt x="319850" y="514901"/>
                    <a:pt x="465582" y="537094"/>
                    <a:pt x="610457" y="542619"/>
                  </a:cubicBezTo>
                  <a:cubicBezTo>
                    <a:pt x="682943" y="545953"/>
                    <a:pt x="755142" y="543762"/>
                    <a:pt x="826865" y="539666"/>
                  </a:cubicBezTo>
                  <a:cubicBezTo>
                    <a:pt x="898398" y="534523"/>
                    <a:pt x="969645" y="526903"/>
                    <a:pt x="1039654" y="515187"/>
                  </a:cubicBezTo>
                  <a:cubicBezTo>
                    <a:pt x="1180052" y="492517"/>
                    <a:pt x="1316736" y="457751"/>
                    <a:pt x="1449705" y="415270"/>
                  </a:cubicBezTo>
                  <a:cubicBezTo>
                    <a:pt x="1483138" y="405364"/>
                    <a:pt x="1515809" y="393172"/>
                    <a:pt x="1548765" y="382123"/>
                  </a:cubicBezTo>
                  <a:lnTo>
                    <a:pt x="1642872" y="349261"/>
                  </a:lnTo>
                  <a:cubicBezTo>
                    <a:pt x="1705261" y="328211"/>
                    <a:pt x="1768983" y="308208"/>
                    <a:pt x="1832991" y="289158"/>
                  </a:cubicBezTo>
                  <a:cubicBezTo>
                    <a:pt x="1961198" y="251821"/>
                    <a:pt x="2091404" y="219435"/>
                    <a:pt x="2222754" y="193623"/>
                  </a:cubicBezTo>
                  <a:cubicBezTo>
                    <a:pt x="2354199" y="168382"/>
                    <a:pt x="2486882" y="149332"/>
                    <a:pt x="2620137" y="138378"/>
                  </a:cubicBezTo>
                  <a:cubicBezTo>
                    <a:pt x="2753392" y="127424"/>
                    <a:pt x="2887123" y="122947"/>
                    <a:pt x="3020473" y="127234"/>
                  </a:cubicBezTo>
                  <a:cubicBezTo>
                    <a:pt x="3087148" y="129043"/>
                    <a:pt x="3153632" y="133711"/>
                    <a:pt x="3219736" y="139807"/>
                  </a:cubicBezTo>
                  <a:cubicBezTo>
                    <a:pt x="3252788" y="143426"/>
                    <a:pt x="3285839" y="146760"/>
                    <a:pt x="3318605" y="151713"/>
                  </a:cubicBezTo>
                  <a:lnTo>
                    <a:pt x="3367754" y="158666"/>
                  </a:lnTo>
                  <a:cubicBezTo>
                    <a:pt x="3384042" y="161238"/>
                    <a:pt x="3400330" y="164000"/>
                    <a:pt x="3416618" y="166858"/>
                  </a:cubicBezTo>
                  <a:cubicBezTo>
                    <a:pt x="3432905" y="169525"/>
                    <a:pt x="3449003" y="172954"/>
                    <a:pt x="3465195" y="176097"/>
                  </a:cubicBezTo>
                  <a:cubicBezTo>
                    <a:pt x="3481483" y="179431"/>
                    <a:pt x="3497199" y="182288"/>
                    <a:pt x="3513868" y="185908"/>
                  </a:cubicBezTo>
                  <a:lnTo>
                    <a:pt x="3612737" y="207625"/>
                  </a:lnTo>
                  <a:lnTo>
                    <a:pt x="3810381" y="252106"/>
                  </a:lnTo>
                  <a:cubicBezTo>
                    <a:pt x="3942112" y="282015"/>
                    <a:pt x="4073843" y="312590"/>
                    <a:pt x="4206621" y="339736"/>
                  </a:cubicBezTo>
                  <a:cubicBezTo>
                    <a:pt x="4239768" y="346785"/>
                    <a:pt x="4272915" y="353452"/>
                    <a:pt x="4306062" y="359834"/>
                  </a:cubicBezTo>
                  <a:cubicBezTo>
                    <a:pt x="4339209" y="366216"/>
                    <a:pt x="4372356" y="372979"/>
                    <a:pt x="4405503" y="378979"/>
                  </a:cubicBezTo>
                  <a:cubicBezTo>
                    <a:pt x="4473416" y="389266"/>
                    <a:pt x="4542378" y="398410"/>
                    <a:pt x="4611529" y="405745"/>
                  </a:cubicBezTo>
                  <a:cubicBezTo>
                    <a:pt x="4749832" y="420794"/>
                    <a:pt x="4890326" y="428795"/>
                    <a:pt x="5031677" y="427462"/>
                  </a:cubicBezTo>
                  <a:cubicBezTo>
                    <a:pt x="5102352" y="426985"/>
                    <a:pt x="5173028" y="423747"/>
                    <a:pt x="5243227" y="418699"/>
                  </a:cubicBezTo>
                  <a:cubicBezTo>
                    <a:pt x="5313427" y="413650"/>
                    <a:pt x="5382959" y="406030"/>
                    <a:pt x="5451062" y="398029"/>
                  </a:cubicBezTo>
                  <a:cubicBezTo>
                    <a:pt x="5587651" y="381551"/>
                    <a:pt x="5717381" y="362501"/>
                    <a:pt x="5844635" y="353071"/>
                  </a:cubicBezTo>
                  <a:cubicBezTo>
                    <a:pt x="5876544" y="350690"/>
                    <a:pt x="5908262" y="348404"/>
                    <a:pt x="5939981" y="346975"/>
                  </a:cubicBezTo>
                  <a:cubicBezTo>
                    <a:pt x="5971794" y="345356"/>
                    <a:pt x="6003036" y="344308"/>
                    <a:pt x="6035898" y="344118"/>
                  </a:cubicBezTo>
                  <a:cubicBezTo>
                    <a:pt x="6100477" y="343070"/>
                    <a:pt x="6166390" y="343356"/>
                    <a:pt x="6232303" y="343642"/>
                  </a:cubicBezTo>
                  <a:cubicBezTo>
                    <a:pt x="6364415" y="344880"/>
                    <a:pt x="6497669" y="347833"/>
                    <a:pt x="6630924" y="351071"/>
                  </a:cubicBezTo>
                  <a:lnTo>
                    <a:pt x="6831140" y="356596"/>
                  </a:lnTo>
                  <a:lnTo>
                    <a:pt x="7031545" y="362501"/>
                  </a:lnTo>
                  <a:cubicBezTo>
                    <a:pt x="7165086" y="367454"/>
                    <a:pt x="7298818" y="371835"/>
                    <a:pt x="7432262" y="378408"/>
                  </a:cubicBezTo>
                  <a:cubicBezTo>
                    <a:pt x="7565518" y="384790"/>
                    <a:pt x="7699153" y="392124"/>
                    <a:pt x="7830312" y="402506"/>
                  </a:cubicBezTo>
                  <a:lnTo>
                    <a:pt x="7879270" y="406792"/>
                  </a:lnTo>
                  <a:lnTo>
                    <a:pt x="7926895" y="411745"/>
                  </a:lnTo>
                  <a:lnTo>
                    <a:pt x="7977569" y="417175"/>
                  </a:lnTo>
                  <a:cubicBezTo>
                    <a:pt x="7995380" y="418984"/>
                    <a:pt x="8013097" y="420699"/>
                    <a:pt x="8030623" y="422127"/>
                  </a:cubicBezTo>
                  <a:cubicBezTo>
                    <a:pt x="8100632" y="427843"/>
                    <a:pt x="8169402" y="431748"/>
                    <a:pt x="8237982" y="435177"/>
                  </a:cubicBezTo>
                  <a:cubicBezTo>
                    <a:pt x="8375047" y="442035"/>
                    <a:pt x="8511254" y="444511"/>
                    <a:pt x="8647748" y="449464"/>
                  </a:cubicBezTo>
                  <a:cubicBezTo>
                    <a:pt x="8715946" y="451750"/>
                    <a:pt x="8784336" y="454513"/>
                    <a:pt x="8852821" y="456132"/>
                  </a:cubicBezTo>
                  <a:cubicBezTo>
                    <a:pt x="8887111" y="456989"/>
                    <a:pt x="8921401" y="457751"/>
                    <a:pt x="8955786" y="458132"/>
                  </a:cubicBezTo>
                  <a:cubicBezTo>
                    <a:pt x="8990171" y="458323"/>
                    <a:pt x="9024651" y="458227"/>
                    <a:pt x="9059227" y="457751"/>
                  </a:cubicBezTo>
                  <a:cubicBezTo>
                    <a:pt x="9099995" y="456989"/>
                    <a:pt x="9140857" y="455275"/>
                    <a:pt x="9182005" y="452512"/>
                  </a:cubicBezTo>
                  <a:lnTo>
                    <a:pt x="9182005" y="154189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 useBgFill="1">
          <p:nvSpPr>
            <p:cNvPr id="3085" name="Freeform: Shape 3084">
              <a:extLst>
                <a:ext uri="{FF2B5EF4-FFF2-40B4-BE49-F238E27FC236}">
                  <a16:creationId xmlns:a16="http://schemas.microsoft.com/office/drawing/2014/main" id="{3916FBF2-1CC9-460D-A42B-FB77E515EC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614750"/>
              <a:ext cx="12188952" cy="1201528"/>
            </a:xfrm>
            <a:custGeom>
              <a:avLst/>
              <a:gdLst>
                <a:gd name="connsiteX0" fmla="*/ 0 w 9182100"/>
                <a:gd name="connsiteY0" fmla="*/ 1019102 h 1019102"/>
                <a:gd name="connsiteX1" fmla="*/ 9182100 w 9182100"/>
                <a:gd name="connsiteY1" fmla="*/ 1019102 h 1019102"/>
                <a:gd name="connsiteX2" fmla="*/ 9182100 w 9182100"/>
                <a:gd name="connsiteY2" fmla="*/ 273009 h 1019102"/>
                <a:gd name="connsiteX3" fmla="*/ 9065895 w 9182100"/>
                <a:gd name="connsiteY3" fmla="*/ 278343 h 1019102"/>
                <a:gd name="connsiteX4" fmla="*/ 8261890 w 9182100"/>
                <a:gd name="connsiteY4" fmla="*/ 257769 h 1019102"/>
                <a:gd name="connsiteX5" fmla="*/ 8038624 w 9182100"/>
                <a:gd name="connsiteY5" fmla="*/ 235956 h 1019102"/>
                <a:gd name="connsiteX6" fmla="*/ 7862221 w 9182100"/>
                <a:gd name="connsiteY6" fmla="*/ 213097 h 1019102"/>
                <a:gd name="connsiteX7" fmla="*/ 6238780 w 9182100"/>
                <a:gd name="connsiteY7" fmla="*/ 126419 h 1019102"/>
                <a:gd name="connsiteX8" fmla="*/ 5828729 w 9182100"/>
                <a:gd name="connsiteY8" fmla="*/ 142421 h 1019102"/>
                <a:gd name="connsiteX9" fmla="*/ 5227606 w 9182100"/>
                <a:gd name="connsiteY9" fmla="*/ 219764 h 1019102"/>
                <a:gd name="connsiteX10" fmla="*/ 4394359 w 9182100"/>
                <a:gd name="connsiteY10" fmla="*/ 190713 h 1019102"/>
                <a:gd name="connsiteX11" fmla="*/ 3789236 w 9182100"/>
                <a:gd name="connsiteY11" fmla="*/ 107655 h 1019102"/>
                <a:gd name="connsiteX12" fmla="*/ 3391567 w 9182100"/>
                <a:gd name="connsiteY12" fmla="*/ 30502 h 1019102"/>
                <a:gd name="connsiteX13" fmla="*/ 2180177 w 9182100"/>
                <a:gd name="connsiteY13" fmla="*/ 67745 h 1019102"/>
                <a:gd name="connsiteX14" fmla="*/ 1543336 w 9182100"/>
                <a:gd name="connsiteY14" fmla="*/ 209953 h 1019102"/>
                <a:gd name="connsiteX15" fmla="*/ 1276731 w 9182100"/>
                <a:gd name="connsiteY15" fmla="*/ 286439 h 1019102"/>
                <a:gd name="connsiteX16" fmla="*/ 441293 w 9182100"/>
                <a:gd name="connsiteY16" fmla="*/ 292345 h 1019102"/>
                <a:gd name="connsiteX17" fmla="*/ 0 w 9182100"/>
                <a:gd name="connsiteY17" fmla="*/ 135563 h 1019102"/>
                <a:gd name="connsiteX18" fmla="*/ 0 w 9182100"/>
                <a:gd name="connsiteY18" fmla="*/ 1019102 h 101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82100" h="1019102">
                  <a:moveTo>
                    <a:pt x="0" y="1019102"/>
                  </a:moveTo>
                  <a:lnTo>
                    <a:pt x="9182100" y="1019102"/>
                  </a:lnTo>
                  <a:lnTo>
                    <a:pt x="9182100" y="273009"/>
                  </a:lnTo>
                  <a:cubicBezTo>
                    <a:pt x="9143429" y="275485"/>
                    <a:pt x="9104662" y="277200"/>
                    <a:pt x="9065895" y="278343"/>
                  </a:cubicBezTo>
                  <a:cubicBezTo>
                    <a:pt x="8798243" y="285201"/>
                    <a:pt x="8529066" y="277009"/>
                    <a:pt x="8261890" y="257769"/>
                  </a:cubicBezTo>
                  <a:cubicBezTo>
                    <a:pt x="8187024" y="251863"/>
                    <a:pt x="8112443" y="245386"/>
                    <a:pt x="8038624" y="235956"/>
                  </a:cubicBezTo>
                  <a:cubicBezTo>
                    <a:pt x="7980140" y="228051"/>
                    <a:pt x="7920228" y="219002"/>
                    <a:pt x="7862221" y="213097"/>
                  </a:cubicBezTo>
                  <a:cubicBezTo>
                    <a:pt x="7322439" y="159280"/>
                    <a:pt x="6780943" y="130991"/>
                    <a:pt x="6238780" y="126419"/>
                  </a:cubicBezTo>
                  <a:cubicBezTo>
                    <a:pt x="6102477" y="126324"/>
                    <a:pt x="5964745" y="128800"/>
                    <a:pt x="5828729" y="142421"/>
                  </a:cubicBezTo>
                  <a:cubicBezTo>
                    <a:pt x="5624703" y="162328"/>
                    <a:pt x="5429441" y="202048"/>
                    <a:pt x="5227606" y="219764"/>
                  </a:cubicBezTo>
                  <a:cubicBezTo>
                    <a:pt x="4950238" y="245767"/>
                    <a:pt x="4670393" y="228527"/>
                    <a:pt x="4394359" y="190713"/>
                  </a:cubicBezTo>
                  <a:cubicBezTo>
                    <a:pt x="4193381" y="163090"/>
                    <a:pt x="3988880" y="147755"/>
                    <a:pt x="3789236" y="107655"/>
                  </a:cubicBezTo>
                  <a:cubicBezTo>
                    <a:pt x="3660743" y="85271"/>
                    <a:pt x="3520249" y="51648"/>
                    <a:pt x="3391567" y="30502"/>
                  </a:cubicBezTo>
                  <a:cubicBezTo>
                    <a:pt x="2990469" y="-28553"/>
                    <a:pt x="2579370" y="5928"/>
                    <a:pt x="2180177" y="67745"/>
                  </a:cubicBezTo>
                  <a:cubicBezTo>
                    <a:pt x="1965198" y="103273"/>
                    <a:pt x="1751648" y="146136"/>
                    <a:pt x="1543336" y="209953"/>
                  </a:cubicBezTo>
                  <a:cubicBezTo>
                    <a:pt x="1456087" y="238528"/>
                    <a:pt x="1365885" y="264627"/>
                    <a:pt x="1276731" y="286439"/>
                  </a:cubicBezTo>
                  <a:cubicBezTo>
                    <a:pt x="1001173" y="335398"/>
                    <a:pt x="716471" y="346923"/>
                    <a:pt x="441293" y="292345"/>
                  </a:cubicBezTo>
                  <a:cubicBezTo>
                    <a:pt x="285655" y="263198"/>
                    <a:pt x="143923" y="198237"/>
                    <a:pt x="0" y="135563"/>
                  </a:cubicBezTo>
                  <a:lnTo>
                    <a:pt x="0" y="1019102"/>
                  </a:lnTo>
                  <a:close/>
                </a:path>
              </a:pathLst>
            </a:custGeom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677537E9-C2F9-67EA-BFA7-FF5F4EE587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8615" y="4087190"/>
            <a:ext cx="3450998" cy="2596323"/>
          </a:xfrm>
          <a:prstGeom prst="rect">
            <a:avLst/>
          </a:prstGeom>
        </p:spPr>
      </p:pic>
      <p:pic>
        <p:nvPicPr>
          <p:cNvPr id="2050" name="Picture 2" descr="YOLO11 🚀 NEW - Ultralytics YOLO Docs">
            <a:extLst>
              <a:ext uri="{FF2B5EF4-FFF2-40B4-BE49-F238E27FC236}">
                <a16:creationId xmlns:a16="http://schemas.microsoft.com/office/drawing/2014/main" id="{61BD9094-2A36-DAA1-ECD6-6FAE46EB6F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81430" y="4256419"/>
            <a:ext cx="5614416" cy="2456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Ultralytics YOLOv8 - NVIDIA Jetson AI Lab">
            <a:extLst>
              <a:ext uri="{FF2B5EF4-FFF2-40B4-BE49-F238E27FC236}">
                <a16:creationId xmlns:a16="http://schemas.microsoft.com/office/drawing/2014/main" id="{50D121A0-EF67-BECF-8150-86793C65DC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702271" y="2675600"/>
            <a:ext cx="4822975" cy="12057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8925E1-C03A-3848-7A2C-B53473489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31460" y="6347601"/>
            <a:ext cx="2743200" cy="365125"/>
          </a:xfrm>
        </p:spPr>
        <p:txBody>
          <a:bodyPr/>
          <a:lstStyle/>
          <a:p>
            <a:fld id="{DCBE4099-1221-454A-B7D8-CB1E7BEBAC5A}" type="slidenum">
              <a:rPr lang="en-GB" smtClean="0"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641174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 descr="How to Call Datasets Directly with ...">
            <a:extLst>
              <a:ext uri="{FF2B5EF4-FFF2-40B4-BE49-F238E27FC236}">
                <a16:creationId xmlns:a16="http://schemas.microsoft.com/office/drawing/2014/main" id="{40A47D8F-FA98-3B9E-5BC1-0621087AF5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226"/>
          <a:stretch/>
        </p:blipFill>
        <p:spPr bwMode="auto">
          <a:xfrm>
            <a:off x="252138" y="501346"/>
            <a:ext cx="941982" cy="1659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35A2B4B-313E-18B0-17AB-5E935ED78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7573" y="668304"/>
            <a:ext cx="3084872" cy="1325563"/>
          </a:xfrm>
        </p:spPr>
        <p:txBody>
          <a:bodyPr/>
          <a:lstStyle/>
          <a:p>
            <a:r>
              <a:rPr lang="en-US" dirty="0"/>
              <a:t>The Dataset</a:t>
            </a:r>
            <a:br>
              <a:rPr lang="en-US" dirty="0"/>
            </a:br>
            <a:r>
              <a:rPr lang="en-US" dirty="0">
                <a:solidFill>
                  <a:srgbClr val="00B0F0"/>
                </a:solidFill>
              </a:rPr>
              <a:t>Kaggle</a:t>
            </a:r>
            <a:endParaRPr lang="en-GB" dirty="0">
              <a:solidFill>
                <a:srgbClr val="00B0F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646D09B-30CD-7594-7EEA-1AF7615C7959}"/>
              </a:ext>
            </a:extLst>
          </p:cNvPr>
          <p:cNvSpPr txBox="1"/>
          <p:nvPr/>
        </p:nvSpPr>
        <p:spPr>
          <a:xfrm>
            <a:off x="5948516" y="668304"/>
            <a:ext cx="58468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Times New Roman" panose="02020603050405020304" pitchFamily="18" charset="0"/>
              </a:rPr>
              <a:t>Welding Defect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00B0F0"/>
                </a:solidFill>
                <a:latin typeface="Times New Roman" panose="02020603050405020304" pitchFamily="18" charset="0"/>
              </a:rPr>
              <a:t>Small</a:t>
            </a:r>
            <a:r>
              <a:rPr lang="en-GB" dirty="0">
                <a:latin typeface="Times New Roman" panose="02020603050405020304" pitchFamily="18" charset="0"/>
              </a:rPr>
              <a:t> Dataset: 2028 welding images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Times New Roman" panose="02020603050405020304" pitchFamily="18" charset="0"/>
              </a:rPr>
              <a:t>Uniform size of </a:t>
            </a:r>
            <a:r>
              <a:rPr lang="en-GB" dirty="0">
                <a:solidFill>
                  <a:srgbClr val="00B0F0"/>
                </a:solidFill>
                <a:latin typeface="Times New Roman" panose="02020603050405020304" pitchFamily="18" charset="0"/>
              </a:rPr>
              <a:t>640x640 pixels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F0"/>
                </a:solidFill>
                <a:latin typeface="Times New Roman" panose="02020603050405020304" pitchFamily="18" charset="0"/>
              </a:rPr>
              <a:t>3 Classes</a:t>
            </a:r>
            <a:r>
              <a:rPr lang="en-US" dirty="0">
                <a:latin typeface="Times New Roman" panose="02020603050405020304" pitchFamily="18" charset="0"/>
              </a:rPr>
              <a:t>: Bad Weld (0), Good Weld (1), Defect (2)</a:t>
            </a:r>
            <a:endParaRPr lang="en-GB" dirty="0">
              <a:latin typeface="Times New Roman" panose="02020603050405020304" pitchFamily="18" charset="0"/>
            </a:endParaRPr>
          </a:p>
        </p:txBody>
      </p:sp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id="{4591EF5D-BABE-4FCF-BC74-8ED286BCB41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9071782"/>
              </p:ext>
            </p:extLst>
          </p:nvPr>
        </p:nvGraphicFramePr>
        <p:xfrm>
          <a:off x="1194120" y="2428980"/>
          <a:ext cx="4052977" cy="39131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4" name="Chart 13">
            <a:extLst>
              <a:ext uri="{FF2B5EF4-FFF2-40B4-BE49-F238E27FC236}">
                <a16:creationId xmlns:a16="http://schemas.microsoft.com/office/drawing/2014/main" id="{ED4E9079-B83D-A085-2E74-496969C8303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27917984"/>
              </p:ext>
            </p:extLst>
          </p:nvPr>
        </p:nvGraphicFramePr>
        <p:xfrm>
          <a:off x="6853084" y="2128808"/>
          <a:ext cx="3333135" cy="40952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3D0F190E-6512-CC1A-0CDA-EC68968E0643}"/>
              </a:ext>
            </a:extLst>
          </p:cNvPr>
          <p:cNvSpPr txBox="1"/>
          <p:nvPr/>
        </p:nvSpPr>
        <p:spPr>
          <a:xfrm>
            <a:off x="7368736" y="6243891"/>
            <a:ext cx="26842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Percentage of Each Subset</a:t>
            </a:r>
            <a:endParaRPr lang="en-GB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62A34FC-80C2-7E65-A9F1-E24657DF4C42}"/>
              </a:ext>
            </a:extLst>
          </p:cNvPr>
          <p:cNvSpPr txBox="1"/>
          <p:nvPr/>
        </p:nvSpPr>
        <p:spPr>
          <a:xfrm>
            <a:off x="1617950" y="6240918"/>
            <a:ext cx="32053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Number of Images in each Class</a:t>
            </a:r>
            <a:endParaRPr lang="en-GB" dirty="0"/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CF435435-CC62-D2CA-7B7C-34A6E0CF0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E4099-1221-454A-B7D8-CB1E7BEBAC5A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84130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1C00068-D6D4-4E14-F011-F707E2DCDA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ollage of blue and white graphics&#10;&#10;Description automatically generated">
            <a:extLst>
              <a:ext uri="{FF2B5EF4-FFF2-40B4-BE49-F238E27FC236}">
                <a16:creationId xmlns:a16="http://schemas.microsoft.com/office/drawing/2014/main" id="{5927FEDF-1AC4-0B65-FCD9-4EC3554199F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839"/>
          <a:stretch/>
        </p:blipFill>
        <p:spPr>
          <a:xfrm>
            <a:off x="6096000" y="264504"/>
            <a:ext cx="4923449" cy="488215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38555AC8-A31F-E4F7-01BB-AEFF5E8C16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5338644"/>
            <a:ext cx="12202175" cy="1519356"/>
            <a:chOff x="-1" y="-29768"/>
            <a:chExt cx="12202175" cy="1519356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3C03E37-7ED0-19AE-52C3-13E69D05CD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41412" y="-5371175"/>
              <a:ext cx="1519350" cy="12202174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0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5518BEA-7506-877F-D89F-5B680FBB65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8917093" y="-1801610"/>
              <a:ext cx="1507122" cy="5063040"/>
            </a:xfrm>
            <a:prstGeom prst="rect">
              <a:avLst/>
            </a:prstGeom>
            <a:gradFill>
              <a:gsLst>
                <a:gs pos="5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1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E2E02916-7129-5FE5-2223-BD70F1BBB5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3100712" y="-3130481"/>
              <a:ext cx="1519356" cy="7720782"/>
            </a:xfrm>
            <a:prstGeom prst="rect">
              <a:avLst/>
            </a:prstGeom>
            <a:gradFill>
              <a:gsLst>
                <a:gs pos="2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75000"/>
                  </a:schemeClr>
                </a:gs>
              </a:gsLst>
              <a:lin ang="1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CE2E091-9BE8-19BB-C5F0-B43BF0C27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95614"/>
            <a:ext cx="6784181" cy="913975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The Dataset</a:t>
            </a:r>
            <a:b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Bounding Boxes Distribution</a:t>
            </a:r>
          </a:p>
        </p:txBody>
      </p:sp>
      <p:pic>
        <p:nvPicPr>
          <p:cNvPr id="7" name="Picture 6" descr="A group of blue graphs&#10;&#10;Description automatically generated">
            <a:extLst>
              <a:ext uri="{FF2B5EF4-FFF2-40B4-BE49-F238E27FC236}">
                <a16:creationId xmlns:a16="http://schemas.microsoft.com/office/drawing/2014/main" id="{D4624454-77F3-E9CE-4134-D74879B411E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08"/>
          <a:stretch/>
        </p:blipFill>
        <p:spPr>
          <a:xfrm>
            <a:off x="472851" y="355362"/>
            <a:ext cx="5409366" cy="474897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8E1C3ED-B5A3-FEEA-9EF3-7B4D34CE9A74}"/>
              </a:ext>
            </a:extLst>
          </p:cNvPr>
          <p:cNvSpPr txBox="1"/>
          <p:nvPr/>
        </p:nvSpPr>
        <p:spPr>
          <a:xfrm>
            <a:off x="8220151" y="2358895"/>
            <a:ext cx="349899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400" dirty="0"/>
              <a:t>Location and sizes of Boxes</a:t>
            </a:r>
          </a:p>
          <a:p>
            <a:pPr algn="ctr"/>
            <a:r>
              <a:rPr lang="en-GB" sz="1400" dirty="0"/>
              <a:t>(Common Regions)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C4DA4F7-170D-C437-D709-7EB2E618A205}"/>
              </a:ext>
            </a:extLst>
          </p:cNvPr>
          <p:cNvSpPr txBox="1"/>
          <p:nvPr/>
        </p:nvSpPr>
        <p:spPr>
          <a:xfrm>
            <a:off x="1718644" y="4999194"/>
            <a:ext cx="22700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Labels Correlogram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98823AA-EE94-24C0-41D0-36674445C9C6}"/>
              </a:ext>
            </a:extLst>
          </p:cNvPr>
          <p:cNvSpPr/>
          <p:nvPr/>
        </p:nvSpPr>
        <p:spPr>
          <a:xfrm>
            <a:off x="8676640" y="264505"/>
            <a:ext cx="2556592" cy="205718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400320F-39DA-AF27-54C5-9F62829174DE}"/>
              </a:ext>
            </a:extLst>
          </p:cNvPr>
          <p:cNvSpPr/>
          <p:nvPr/>
        </p:nvSpPr>
        <p:spPr>
          <a:xfrm>
            <a:off x="6247265" y="2783840"/>
            <a:ext cx="2348095" cy="232049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CA39D03-169D-751F-FB09-328B28C976CD}"/>
              </a:ext>
            </a:extLst>
          </p:cNvPr>
          <p:cNvSpPr/>
          <p:nvPr/>
        </p:nvSpPr>
        <p:spPr>
          <a:xfrm>
            <a:off x="548640" y="995680"/>
            <a:ext cx="1534160" cy="132601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6" name="Picture 25" descr="A collage of blue and white graphics&#10;&#10;Description automatically generated">
            <a:extLst>
              <a:ext uri="{FF2B5EF4-FFF2-40B4-BE49-F238E27FC236}">
                <a16:creationId xmlns:a16="http://schemas.microsoft.com/office/drawing/2014/main" id="{5B389CB5-3131-CF74-F7D2-16BC93FCF01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839"/>
          <a:stretch/>
        </p:blipFill>
        <p:spPr>
          <a:xfrm>
            <a:off x="6106160" y="274664"/>
            <a:ext cx="4923449" cy="4882150"/>
          </a:xfrm>
          <a:prstGeom prst="rect">
            <a:avLst/>
          </a:prstGeom>
        </p:spPr>
      </p:pic>
      <p:pic>
        <p:nvPicPr>
          <p:cNvPr id="27" name="Picture 26" descr="A group of blue graphs&#10;&#10;Description automatically generated">
            <a:extLst>
              <a:ext uri="{FF2B5EF4-FFF2-40B4-BE49-F238E27FC236}">
                <a16:creationId xmlns:a16="http://schemas.microsoft.com/office/drawing/2014/main" id="{438F8027-D0D2-3B41-3BB9-74472D1C59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08"/>
          <a:stretch/>
        </p:blipFill>
        <p:spPr>
          <a:xfrm>
            <a:off x="483011" y="377097"/>
            <a:ext cx="5409366" cy="4748971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5B9C912-097D-30A8-06C4-2FA6D6D28A7A}"/>
              </a:ext>
            </a:extLst>
          </p:cNvPr>
          <p:cNvSpPr/>
          <p:nvPr/>
        </p:nvSpPr>
        <p:spPr>
          <a:xfrm>
            <a:off x="8595360" y="2882115"/>
            <a:ext cx="2424089" cy="226453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14492EA-81CF-CA03-D925-EC8E64239BF3}"/>
              </a:ext>
            </a:extLst>
          </p:cNvPr>
          <p:cNvSpPr/>
          <p:nvPr/>
        </p:nvSpPr>
        <p:spPr>
          <a:xfrm>
            <a:off x="3302000" y="3545840"/>
            <a:ext cx="1300480" cy="155849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B6F33FD-38BD-FC83-0910-C8F1E99A0B41}"/>
              </a:ext>
            </a:extLst>
          </p:cNvPr>
          <p:cNvSpPr/>
          <p:nvPr/>
        </p:nvSpPr>
        <p:spPr>
          <a:xfrm>
            <a:off x="8676640" y="264505"/>
            <a:ext cx="2556592" cy="205718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Slide Number Placeholder 27">
            <a:extLst>
              <a:ext uri="{FF2B5EF4-FFF2-40B4-BE49-F238E27FC236}">
                <a16:creationId xmlns:a16="http://schemas.microsoft.com/office/drawing/2014/main" id="{95B70901-DD4E-5820-B1A7-E2F141153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E4099-1221-454A-B7D8-CB1E7BEBAC5A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4156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1E5539EC-8CB8-002F-68C6-6788402826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-29768"/>
            <a:ext cx="12202175" cy="1519356"/>
            <a:chOff x="-1" y="-29768"/>
            <a:chExt cx="12202175" cy="1519356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6C5D55A6-9EFD-CDA3-20CC-A99812CE1A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41412" y="-5371175"/>
              <a:ext cx="1519350" cy="12202174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0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A5B6E73B-6DFD-AE6C-1628-DF8DC30085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8917093" y="-1801610"/>
              <a:ext cx="1507122" cy="5063040"/>
            </a:xfrm>
            <a:prstGeom prst="rect">
              <a:avLst/>
            </a:prstGeom>
            <a:gradFill>
              <a:gsLst>
                <a:gs pos="5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1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0E00FC4-DDBC-F424-CF71-73AF7A284A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3100712" y="-3130481"/>
              <a:ext cx="1519356" cy="7720782"/>
            </a:xfrm>
            <a:prstGeom prst="rect">
              <a:avLst/>
            </a:prstGeom>
            <a:gradFill>
              <a:gsLst>
                <a:gs pos="2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75000"/>
                  </a:schemeClr>
                </a:gs>
              </a:gsLst>
              <a:lin ang="1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B4B96B1-268C-3E09-A823-D7C775D2F5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691" y="301843"/>
            <a:ext cx="10477109" cy="1003532"/>
          </a:xfrm>
        </p:spPr>
        <p:txBody>
          <a:bodyPr anchor="ctr">
            <a:normAutofit/>
          </a:bodyPr>
          <a:lstStyle/>
          <a:p>
            <a:r>
              <a:rPr lang="en-GB" sz="3200" dirty="0">
                <a:solidFill>
                  <a:srgbClr val="FFFFFF"/>
                </a:solidFill>
              </a:rPr>
              <a:t>Community Contributors</a:t>
            </a:r>
          </a:p>
        </p:txBody>
      </p:sp>
      <p:graphicFrame>
        <p:nvGraphicFramePr>
          <p:cNvPr id="12" name="Content Placeholder 11">
            <a:extLst>
              <a:ext uri="{FF2B5EF4-FFF2-40B4-BE49-F238E27FC236}">
                <a16:creationId xmlns:a16="http://schemas.microsoft.com/office/drawing/2014/main" id="{021A9151-CFD4-13A6-6979-22570D91306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03884896"/>
              </p:ext>
            </p:extLst>
          </p:nvPr>
        </p:nvGraphicFramePr>
        <p:xfrm>
          <a:off x="429088" y="1630869"/>
          <a:ext cx="11372313" cy="4736605"/>
        </p:xfrm>
        <a:graphic>
          <a:graphicData uri="http://schemas.openxmlformats.org/drawingml/2006/table">
            <a:tbl>
              <a:tblPr firstRow="1" firstCol="1"/>
              <a:tblGrid>
                <a:gridCol w="646127">
                  <a:extLst>
                    <a:ext uri="{9D8B030D-6E8A-4147-A177-3AD203B41FA5}">
                      <a16:colId xmlns:a16="http://schemas.microsoft.com/office/drawing/2014/main" val="1444159460"/>
                    </a:ext>
                  </a:extLst>
                </a:gridCol>
                <a:gridCol w="1881054">
                  <a:extLst>
                    <a:ext uri="{9D8B030D-6E8A-4147-A177-3AD203B41FA5}">
                      <a16:colId xmlns:a16="http://schemas.microsoft.com/office/drawing/2014/main" val="3075979893"/>
                    </a:ext>
                  </a:extLst>
                </a:gridCol>
                <a:gridCol w="1559141">
                  <a:extLst>
                    <a:ext uri="{9D8B030D-6E8A-4147-A177-3AD203B41FA5}">
                      <a16:colId xmlns:a16="http://schemas.microsoft.com/office/drawing/2014/main" val="611331847"/>
                    </a:ext>
                  </a:extLst>
                </a:gridCol>
                <a:gridCol w="1166144">
                  <a:extLst>
                    <a:ext uri="{9D8B030D-6E8A-4147-A177-3AD203B41FA5}">
                      <a16:colId xmlns:a16="http://schemas.microsoft.com/office/drawing/2014/main" val="3841391856"/>
                    </a:ext>
                  </a:extLst>
                </a:gridCol>
                <a:gridCol w="1262520">
                  <a:extLst>
                    <a:ext uri="{9D8B030D-6E8A-4147-A177-3AD203B41FA5}">
                      <a16:colId xmlns:a16="http://schemas.microsoft.com/office/drawing/2014/main" val="628642949"/>
                    </a:ext>
                  </a:extLst>
                </a:gridCol>
                <a:gridCol w="1252883">
                  <a:extLst>
                    <a:ext uri="{9D8B030D-6E8A-4147-A177-3AD203B41FA5}">
                      <a16:colId xmlns:a16="http://schemas.microsoft.com/office/drawing/2014/main" val="1709041698"/>
                    </a:ext>
                  </a:extLst>
                </a:gridCol>
                <a:gridCol w="1243244">
                  <a:extLst>
                    <a:ext uri="{9D8B030D-6E8A-4147-A177-3AD203B41FA5}">
                      <a16:colId xmlns:a16="http://schemas.microsoft.com/office/drawing/2014/main" val="4087756778"/>
                    </a:ext>
                  </a:extLst>
                </a:gridCol>
                <a:gridCol w="1166144">
                  <a:extLst>
                    <a:ext uri="{9D8B030D-6E8A-4147-A177-3AD203B41FA5}">
                      <a16:colId xmlns:a16="http://schemas.microsoft.com/office/drawing/2014/main" val="2585207570"/>
                    </a:ext>
                  </a:extLst>
                </a:gridCol>
                <a:gridCol w="1195056">
                  <a:extLst>
                    <a:ext uri="{9D8B030D-6E8A-4147-A177-3AD203B41FA5}">
                      <a16:colId xmlns:a16="http://schemas.microsoft.com/office/drawing/2014/main" val="3792287951"/>
                    </a:ext>
                  </a:extLst>
                </a:gridCol>
              </a:tblGrid>
              <a:tr h="49491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1" i="1" kern="100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#</a:t>
                      </a:r>
                      <a:endParaRPr lang="en-GB" sz="2800" b="1" kern="100" dirty="0">
                        <a:effectLst/>
                        <a:highlight>
                          <a:srgbClr val="FFFFF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1" i="1" kern="100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Publisher</a:t>
                      </a:r>
                      <a:endParaRPr lang="en-GB" sz="2800" b="1" kern="100" dirty="0">
                        <a:effectLst/>
                        <a:highlight>
                          <a:srgbClr val="FFFFF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1" i="1" kern="100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Date Published</a:t>
                      </a:r>
                      <a:endParaRPr lang="en-GB" sz="2800" b="1" kern="100" dirty="0">
                        <a:effectLst/>
                        <a:highlight>
                          <a:srgbClr val="FFFFF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1" i="1" kern="100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Model Used</a:t>
                      </a:r>
                      <a:endParaRPr lang="en-GB" sz="2800" b="1" kern="100" dirty="0">
                        <a:effectLst/>
                        <a:highlight>
                          <a:srgbClr val="FFFFF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1" i="1" kern="100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precision</a:t>
                      </a:r>
                      <a:endParaRPr lang="en-GB" sz="2800" b="1" kern="100" dirty="0">
                        <a:effectLst/>
                        <a:highlight>
                          <a:srgbClr val="FFFFF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1" i="1" kern="100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recall</a:t>
                      </a:r>
                      <a:endParaRPr lang="en-GB" sz="2800" b="1" kern="100" dirty="0">
                        <a:effectLst/>
                        <a:highlight>
                          <a:srgbClr val="FFFFF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1" i="1" kern="100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f1</a:t>
                      </a:r>
                      <a:endParaRPr lang="en-GB" sz="2800" b="1" kern="100" dirty="0">
                        <a:effectLst/>
                        <a:highlight>
                          <a:srgbClr val="FFFFF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1" i="1" kern="100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mAP50</a:t>
                      </a:r>
                      <a:endParaRPr lang="en-GB" sz="2800" b="1" kern="100" dirty="0">
                        <a:effectLst/>
                        <a:highlight>
                          <a:srgbClr val="FFFFF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1" i="1" kern="100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mAP50-95</a:t>
                      </a:r>
                      <a:endParaRPr lang="en-GB" sz="2800" b="1" kern="100" dirty="0">
                        <a:effectLst/>
                        <a:highlight>
                          <a:srgbClr val="FFFFF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9079993"/>
                  </a:ext>
                </a:extLst>
              </a:tr>
              <a:tr h="49491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1" i="1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GB" sz="2800" b="1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>
                      <a:noFill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Mohammed Mohsen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Dec 18, 2024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yolov8m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0.65</a:t>
                      </a:r>
                      <a:endParaRPr lang="en-GB" sz="2800" b="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0.69</a:t>
                      </a:r>
                      <a:endParaRPr lang="en-GB" sz="2800" b="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0.66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0.67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0.41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905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52303838"/>
                  </a:ext>
                </a:extLst>
              </a:tr>
              <a:tr h="33814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1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GB" sz="2800" b="1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>
                      <a:noFill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Sinem Çelik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Oct 04, 2024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Yolov9t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GB" sz="2800" b="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2677413"/>
                  </a:ext>
                </a:extLst>
              </a:tr>
              <a:tr h="33814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1" i="1" kern="100" dirty="0">
                          <a:solidFill>
                            <a:srgbClr val="000000"/>
                          </a:solidFill>
                          <a:effectLst/>
                          <a:highlight>
                            <a:srgbClr val="F2CEED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GB" sz="2800" b="1" kern="100" dirty="0">
                        <a:effectLst/>
                        <a:highlight>
                          <a:srgbClr val="F2CEED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>
                      <a:noFill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CE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solidFill>
                            <a:srgbClr val="000000"/>
                          </a:solidFill>
                          <a:effectLst/>
                          <a:highlight>
                            <a:srgbClr val="F2CEED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Mike DeLong</a:t>
                      </a:r>
                      <a:endParaRPr lang="en-GB" sz="2800" b="0" kern="100">
                        <a:effectLst/>
                        <a:highlight>
                          <a:srgbClr val="F2CEED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CE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solidFill>
                            <a:srgbClr val="000000"/>
                          </a:solidFill>
                          <a:effectLst/>
                          <a:highlight>
                            <a:srgbClr val="F2CEED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Sep 01, 2024</a:t>
                      </a:r>
                      <a:endParaRPr lang="en-GB" sz="2800" b="0" kern="100">
                        <a:effectLst/>
                        <a:highlight>
                          <a:srgbClr val="F2CEED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CE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solidFill>
                            <a:srgbClr val="000000"/>
                          </a:solidFill>
                          <a:effectLst/>
                          <a:highlight>
                            <a:srgbClr val="F2CEED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resnext50</a:t>
                      </a:r>
                      <a:endParaRPr lang="en-GB" sz="2800" b="0" kern="100">
                        <a:effectLst/>
                        <a:highlight>
                          <a:srgbClr val="F2CEED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CE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solidFill>
                            <a:srgbClr val="000000"/>
                          </a:solidFill>
                          <a:effectLst/>
                          <a:highlight>
                            <a:srgbClr val="F2CEED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0.93</a:t>
                      </a:r>
                      <a:endParaRPr lang="en-GB" sz="2800" b="0" kern="100">
                        <a:effectLst/>
                        <a:highlight>
                          <a:srgbClr val="F2CEED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CE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solidFill>
                            <a:srgbClr val="000000"/>
                          </a:solidFill>
                          <a:effectLst/>
                          <a:highlight>
                            <a:srgbClr val="F2CEED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0.91</a:t>
                      </a:r>
                      <a:endParaRPr lang="en-GB" sz="2800" b="0" kern="100">
                        <a:effectLst/>
                        <a:highlight>
                          <a:srgbClr val="F2CEED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CE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solidFill>
                            <a:srgbClr val="000000"/>
                          </a:solidFill>
                          <a:effectLst/>
                          <a:highlight>
                            <a:srgbClr val="F2CEED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0.92</a:t>
                      </a:r>
                      <a:endParaRPr lang="en-GB" sz="2800" b="0" kern="100">
                        <a:effectLst/>
                        <a:highlight>
                          <a:srgbClr val="F2CEED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CE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solidFill>
                            <a:srgbClr val="000000"/>
                          </a:solidFill>
                          <a:effectLst/>
                          <a:highlight>
                            <a:srgbClr val="F2CEED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GB" sz="2800" b="0" kern="100">
                        <a:effectLst/>
                        <a:highlight>
                          <a:srgbClr val="F2CEED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CE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solidFill>
                            <a:srgbClr val="000000"/>
                          </a:solidFill>
                          <a:effectLst/>
                          <a:highlight>
                            <a:srgbClr val="F2CEED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GB" sz="2800" b="0" kern="100">
                        <a:effectLst/>
                        <a:highlight>
                          <a:srgbClr val="F2CEED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CE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255285"/>
                  </a:ext>
                </a:extLst>
              </a:tr>
              <a:tr h="49491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1" i="1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GB" sz="2800" b="1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>
                      <a:noFill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Quan Hoang Ngoc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Aug 30, 2024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yolov8n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0.57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0.51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0.53</a:t>
                      </a:r>
                      <a:endParaRPr lang="en-GB" sz="2800" b="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0.55</a:t>
                      </a:r>
                      <a:endParaRPr lang="en-GB" sz="2800" b="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0.35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8953088"/>
                  </a:ext>
                </a:extLst>
              </a:tr>
              <a:tr h="33814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1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GB" sz="2800" b="1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>
                      <a:noFill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Kero Ashraf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Aug 14, 2024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yolov9m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0.56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0.68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0.61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0.64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0.38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4197202"/>
                  </a:ext>
                </a:extLst>
              </a:tr>
              <a:tr h="49491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1" i="1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GB" sz="2800" b="1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>
                      <a:noFill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Yossef Mohammed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Aug 11, 2024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yolov9m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0.56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0.68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0.61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0.64</a:t>
                      </a:r>
                      <a:endParaRPr lang="en-GB" sz="2800" b="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0.38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4744392"/>
                  </a:ext>
                </a:extLst>
              </a:tr>
              <a:tr h="75270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1" i="1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GB" sz="2800" b="1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>
                      <a:noFill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Muhammad Ellbendl Satria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Aug 06, 2024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yolov8m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0.69</a:t>
                      </a:r>
                      <a:endParaRPr lang="en-GB" sz="2800" b="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0.49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0.57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0.56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0.3</a:t>
                      </a:r>
                      <a:endParaRPr lang="en-GB" sz="2800" b="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46527834"/>
                  </a:ext>
                </a:extLst>
              </a:tr>
              <a:tr h="49491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1" i="1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GB" sz="2800" b="1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>
                      <a:noFill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Muhammad Faizan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Jul 14, 2024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yolov8m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0.78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0.71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0.74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0.76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0.52</a:t>
                      </a:r>
                      <a:endParaRPr lang="en-GB" sz="2800" b="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1786700"/>
                  </a:ext>
                </a:extLst>
              </a:tr>
              <a:tr h="49491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1" i="1" kern="100" dirty="0">
                          <a:solidFill>
                            <a:srgbClr val="000000"/>
                          </a:solidFill>
                          <a:effectLst/>
                          <a:highlight>
                            <a:srgbClr val="D9F2D0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en-GB" sz="2800" b="1" kern="100" dirty="0">
                        <a:effectLst/>
                        <a:highlight>
                          <a:srgbClr val="D9F2D0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>
                      <a:noFill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F2D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solidFill>
                            <a:srgbClr val="000000"/>
                          </a:solidFill>
                          <a:effectLst/>
                          <a:highlight>
                            <a:srgbClr val="D9F2D0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Sukma Adhi Wijaya</a:t>
                      </a:r>
                      <a:endParaRPr lang="en-GB" sz="2800" b="0" kern="100">
                        <a:effectLst/>
                        <a:highlight>
                          <a:srgbClr val="D9F2D0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F2D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solidFill>
                            <a:srgbClr val="000000"/>
                          </a:solidFill>
                          <a:effectLst/>
                          <a:highlight>
                            <a:srgbClr val="D9F2D0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Jun 30, 2024</a:t>
                      </a:r>
                      <a:endParaRPr lang="en-GB" sz="2800" b="0" kern="100">
                        <a:effectLst/>
                        <a:highlight>
                          <a:srgbClr val="D9F2D0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F2D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solidFill>
                            <a:srgbClr val="000000"/>
                          </a:solidFill>
                          <a:effectLst/>
                          <a:highlight>
                            <a:srgbClr val="D9F2D0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yolov8m</a:t>
                      </a:r>
                      <a:endParaRPr lang="en-GB" sz="2800" b="0" kern="100">
                        <a:effectLst/>
                        <a:highlight>
                          <a:srgbClr val="D9F2D0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F2D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 dirty="0">
                          <a:solidFill>
                            <a:srgbClr val="000000"/>
                          </a:solidFill>
                          <a:effectLst/>
                          <a:highlight>
                            <a:srgbClr val="D9F2D0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0.79</a:t>
                      </a:r>
                      <a:endParaRPr lang="en-GB" sz="2800" b="0" kern="100" dirty="0">
                        <a:effectLst/>
                        <a:highlight>
                          <a:srgbClr val="D9F2D0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F2D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solidFill>
                            <a:srgbClr val="000000"/>
                          </a:solidFill>
                          <a:effectLst/>
                          <a:highlight>
                            <a:srgbClr val="D9F2D0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0.70</a:t>
                      </a:r>
                      <a:endParaRPr lang="en-GB" sz="2800" b="0" kern="100">
                        <a:effectLst/>
                        <a:highlight>
                          <a:srgbClr val="D9F2D0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F2D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solidFill>
                            <a:srgbClr val="000000"/>
                          </a:solidFill>
                          <a:effectLst/>
                          <a:highlight>
                            <a:srgbClr val="D9F2D0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0.74</a:t>
                      </a:r>
                      <a:endParaRPr lang="en-GB" sz="2800" b="0" kern="100">
                        <a:effectLst/>
                        <a:highlight>
                          <a:srgbClr val="D9F2D0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F2D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solidFill>
                            <a:srgbClr val="000000"/>
                          </a:solidFill>
                          <a:effectLst/>
                          <a:highlight>
                            <a:srgbClr val="D9F2D0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0.77</a:t>
                      </a:r>
                      <a:endParaRPr lang="en-GB" sz="2800" b="0" kern="100">
                        <a:effectLst/>
                        <a:highlight>
                          <a:srgbClr val="D9F2D0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F2D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 dirty="0">
                          <a:solidFill>
                            <a:srgbClr val="000000"/>
                          </a:solidFill>
                          <a:effectLst/>
                          <a:highlight>
                            <a:srgbClr val="D9F2D0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0.54</a:t>
                      </a:r>
                      <a:endParaRPr lang="en-GB" sz="2800" b="0" kern="100" dirty="0">
                        <a:effectLst/>
                        <a:highlight>
                          <a:srgbClr val="D9F2D0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F2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811700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C6AE85-874A-C530-4BDA-27BA22B07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34087" y="6373594"/>
            <a:ext cx="2743200" cy="365125"/>
          </a:xfrm>
        </p:spPr>
        <p:txBody>
          <a:bodyPr/>
          <a:lstStyle/>
          <a:p>
            <a:fld id="{DCBE4099-1221-454A-B7D8-CB1E7BEBAC5A}" type="slidenum">
              <a:rPr lang="en-GB" smtClean="0"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314249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9C052EA-05E2-403D-965E-52D1BFFA24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6906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DC472C-F5DF-C201-30AB-0B2D454E28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947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Models Used</a:t>
            </a: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4C1936B8-2FFB-4F78-8388-B8C282B8A5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0688"/>
            <a:ext cx="12192000" cy="51663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58E72C-0B2C-199E-63A6-762E4FCBB6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00579"/>
            <a:ext cx="5097779" cy="40763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500" dirty="0"/>
              <a:t>Highest Metrics Achieved By Wijaya:</a:t>
            </a:r>
          </a:p>
          <a:p>
            <a:pPr marL="0"/>
            <a:endParaRPr lang="en-US" sz="2500" dirty="0"/>
          </a:p>
          <a:p>
            <a:pPr marL="228600" lvl="1" indent="0">
              <a:buNone/>
            </a:pPr>
            <a:r>
              <a:rPr lang="en-US" sz="2500" dirty="0"/>
              <a:t>1. YOLO Version 8 Nano Size</a:t>
            </a:r>
          </a:p>
          <a:p>
            <a:pPr marL="228600" lvl="1" indent="0">
              <a:buNone/>
            </a:pPr>
            <a:r>
              <a:rPr lang="en-US" sz="2500" dirty="0"/>
              <a:t>2. YOLO Version 8 Medium Size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BCC96A9-DF71-4016-8030-65E232AB6439}"/>
              </a:ext>
            </a:extLst>
          </p:cNvPr>
          <p:cNvSpPr txBox="1">
            <a:spLocks/>
          </p:cNvSpPr>
          <p:nvPr/>
        </p:nvSpPr>
        <p:spPr>
          <a:xfrm>
            <a:off x="6256020" y="2227898"/>
            <a:ext cx="5097780" cy="40763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500" dirty="0"/>
              <a:t>Latest Model:</a:t>
            </a:r>
          </a:p>
          <a:p>
            <a:pPr marL="0" indent="0">
              <a:buNone/>
            </a:pPr>
            <a:endParaRPr lang="en-US" sz="2500" dirty="0"/>
          </a:p>
          <a:p>
            <a:pPr marL="228600" lvl="1" indent="0">
              <a:buNone/>
            </a:pPr>
            <a:r>
              <a:rPr lang="en-US" sz="2500" dirty="0"/>
              <a:t>3. YOLO Version 11 Nano Size</a:t>
            </a:r>
          </a:p>
          <a:p>
            <a:pPr marL="228600" lvl="1" indent="0">
              <a:buNone/>
            </a:pPr>
            <a:r>
              <a:rPr lang="en-US" sz="2500" dirty="0"/>
              <a:t>4. YOLO Version 11 Medium Size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AA69B6-9F1E-2DCD-BD33-99DAFAD8C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E4099-1221-454A-B7D8-CB1E7BEBAC5A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66457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1E5539EC-8CB8-002F-68C6-6788402826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-29768"/>
            <a:ext cx="12202175" cy="1519356"/>
            <a:chOff x="-1" y="-29768"/>
            <a:chExt cx="12202175" cy="1519356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C5D55A6-9EFD-CDA3-20CC-A99812CE1A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41412" y="-5371175"/>
              <a:ext cx="1519350" cy="12202174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0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5B6E73B-6DFD-AE6C-1628-DF8DC30085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8917093" y="-1801610"/>
              <a:ext cx="1507122" cy="5063040"/>
            </a:xfrm>
            <a:prstGeom prst="rect">
              <a:avLst/>
            </a:prstGeom>
            <a:gradFill>
              <a:gsLst>
                <a:gs pos="5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1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0E00FC4-DDBC-F424-CF71-73AF7A284A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3100712" y="-3130481"/>
              <a:ext cx="1519356" cy="7720782"/>
            </a:xfrm>
            <a:prstGeom prst="rect">
              <a:avLst/>
            </a:prstGeom>
            <a:gradFill>
              <a:gsLst>
                <a:gs pos="2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75000"/>
                  </a:schemeClr>
                </a:gs>
              </a:gsLst>
              <a:lin ang="1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349344E-4BDE-7D04-E1FF-7BFBADCF56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691" y="301843"/>
            <a:ext cx="10477109" cy="1003532"/>
          </a:xfrm>
        </p:spPr>
        <p:txBody>
          <a:bodyPr anchor="ctr">
            <a:normAutofit/>
          </a:bodyPr>
          <a:lstStyle/>
          <a:p>
            <a:r>
              <a:rPr lang="en-GB" sz="3200" dirty="0">
                <a:solidFill>
                  <a:srgbClr val="FFFFFF"/>
                </a:solidFill>
              </a:rPr>
              <a:t>Comparison of Trained Models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A5AD3354-2E0E-9F64-3FC6-7ABA1BDD8B9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9905047"/>
              </p:ext>
            </p:extLst>
          </p:nvPr>
        </p:nvGraphicFramePr>
        <p:xfrm>
          <a:off x="802556" y="1630868"/>
          <a:ext cx="10586888" cy="4719365"/>
        </p:xfrm>
        <a:graphic>
          <a:graphicData uri="http://schemas.openxmlformats.org/drawingml/2006/table">
            <a:tbl>
              <a:tblPr firstRow="1" firstCol="1"/>
              <a:tblGrid>
                <a:gridCol w="1323361">
                  <a:extLst>
                    <a:ext uri="{9D8B030D-6E8A-4147-A177-3AD203B41FA5}">
                      <a16:colId xmlns:a16="http://schemas.microsoft.com/office/drawing/2014/main" val="754733075"/>
                    </a:ext>
                  </a:extLst>
                </a:gridCol>
                <a:gridCol w="1323361">
                  <a:extLst>
                    <a:ext uri="{9D8B030D-6E8A-4147-A177-3AD203B41FA5}">
                      <a16:colId xmlns:a16="http://schemas.microsoft.com/office/drawing/2014/main" val="3333742630"/>
                    </a:ext>
                  </a:extLst>
                </a:gridCol>
                <a:gridCol w="1323361">
                  <a:extLst>
                    <a:ext uri="{9D8B030D-6E8A-4147-A177-3AD203B41FA5}">
                      <a16:colId xmlns:a16="http://schemas.microsoft.com/office/drawing/2014/main" val="3272818758"/>
                    </a:ext>
                  </a:extLst>
                </a:gridCol>
                <a:gridCol w="1323361">
                  <a:extLst>
                    <a:ext uri="{9D8B030D-6E8A-4147-A177-3AD203B41FA5}">
                      <a16:colId xmlns:a16="http://schemas.microsoft.com/office/drawing/2014/main" val="1174873753"/>
                    </a:ext>
                  </a:extLst>
                </a:gridCol>
                <a:gridCol w="1323361">
                  <a:extLst>
                    <a:ext uri="{9D8B030D-6E8A-4147-A177-3AD203B41FA5}">
                      <a16:colId xmlns:a16="http://schemas.microsoft.com/office/drawing/2014/main" val="2432221933"/>
                    </a:ext>
                  </a:extLst>
                </a:gridCol>
                <a:gridCol w="1323361">
                  <a:extLst>
                    <a:ext uri="{9D8B030D-6E8A-4147-A177-3AD203B41FA5}">
                      <a16:colId xmlns:a16="http://schemas.microsoft.com/office/drawing/2014/main" val="1763320767"/>
                    </a:ext>
                  </a:extLst>
                </a:gridCol>
                <a:gridCol w="1323361">
                  <a:extLst>
                    <a:ext uri="{9D8B030D-6E8A-4147-A177-3AD203B41FA5}">
                      <a16:colId xmlns:a16="http://schemas.microsoft.com/office/drawing/2014/main" val="3759587343"/>
                    </a:ext>
                  </a:extLst>
                </a:gridCol>
                <a:gridCol w="1323361">
                  <a:extLst>
                    <a:ext uri="{9D8B030D-6E8A-4147-A177-3AD203B41FA5}">
                      <a16:colId xmlns:a16="http://schemas.microsoft.com/office/drawing/2014/main" val="3631496374"/>
                    </a:ext>
                  </a:extLst>
                </a:gridCol>
              </a:tblGrid>
              <a:tr h="102536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10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Model</a:t>
                      </a:r>
                      <a:endParaRPr lang="en-GB" sz="2400" kern="100">
                        <a:effectLst/>
                        <a:highlight>
                          <a:srgbClr val="FFFFF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Running Time [h]</a:t>
                      </a:r>
                      <a:endParaRPr lang="en-GB" sz="2400" kern="100" dirty="0">
                        <a:effectLst/>
                        <a:highlight>
                          <a:srgbClr val="FFFFF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GPU Usage [MB]</a:t>
                      </a:r>
                      <a:endParaRPr lang="en-GB" sz="2400" kern="100" dirty="0">
                        <a:effectLst/>
                        <a:highlight>
                          <a:srgbClr val="FFFFF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10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Precision</a:t>
                      </a:r>
                      <a:endParaRPr lang="en-GB" sz="2400" kern="100">
                        <a:effectLst/>
                        <a:highlight>
                          <a:srgbClr val="FFFFF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10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Recall</a:t>
                      </a:r>
                      <a:endParaRPr lang="en-GB" sz="2400" kern="100">
                        <a:effectLst/>
                        <a:highlight>
                          <a:srgbClr val="FFFFF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10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F1 Score</a:t>
                      </a:r>
                      <a:endParaRPr lang="en-GB" sz="2400" kern="100">
                        <a:effectLst/>
                        <a:highlight>
                          <a:srgbClr val="FFFFF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mAP50</a:t>
                      </a:r>
                      <a:endParaRPr lang="en-GB" sz="2400" kern="100" dirty="0">
                        <a:effectLst/>
                        <a:highlight>
                          <a:srgbClr val="FFFFF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mAP50-95</a:t>
                      </a:r>
                      <a:endParaRPr lang="en-GB" sz="2400" kern="100" dirty="0">
                        <a:effectLst/>
                        <a:highlight>
                          <a:srgbClr val="FFFFF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5123313"/>
                  </a:ext>
                </a:extLst>
              </a:tr>
              <a:tr h="92350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100">
                          <a:solidFill>
                            <a:srgbClr val="000000"/>
                          </a:solidFill>
                          <a:effectLst/>
                          <a:highlight>
                            <a:srgbClr val="D9F2D0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V8n</a:t>
                      </a:r>
                      <a:endParaRPr lang="en-GB" sz="2400" kern="100">
                        <a:effectLst/>
                        <a:highlight>
                          <a:srgbClr val="D9F2D0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>
                      <a:noFill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F2D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solidFill>
                            <a:srgbClr val="000000"/>
                          </a:solidFill>
                          <a:effectLst/>
                          <a:highlight>
                            <a:srgbClr val="D9F2D0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2.932</a:t>
                      </a:r>
                      <a:endParaRPr lang="en-GB" sz="2400" kern="100" dirty="0">
                        <a:effectLst/>
                        <a:highlight>
                          <a:srgbClr val="D9F2D0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F2D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rgbClr val="000000"/>
                          </a:solidFill>
                          <a:effectLst/>
                          <a:highlight>
                            <a:srgbClr val="D9F2D0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3.89</a:t>
                      </a:r>
                      <a:endParaRPr lang="en-GB" sz="2400" kern="100">
                        <a:effectLst/>
                        <a:highlight>
                          <a:srgbClr val="D9F2D0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F2D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rgbClr val="000000"/>
                          </a:solidFill>
                          <a:effectLst/>
                          <a:highlight>
                            <a:srgbClr val="D9F2D0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0.75</a:t>
                      </a:r>
                      <a:endParaRPr lang="en-GB" sz="2400" kern="100">
                        <a:effectLst/>
                        <a:highlight>
                          <a:srgbClr val="D9F2D0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F2D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rgbClr val="000000"/>
                          </a:solidFill>
                          <a:effectLst/>
                          <a:highlight>
                            <a:srgbClr val="D9F2D0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0.70</a:t>
                      </a:r>
                      <a:endParaRPr lang="en-GB" sz="2400" kern="100">
                        <a:effectLst/>
                        <a:highlight>
                          <a:srgbClr val="D9F2D0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F2D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rgbClr val="000000"/>
                          </a:solidFill>
                          <a:effectLst/>
                          <a:highlight>
                            <a:srgbClr val="D9F2D0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0.72</a:t>
                      </a:r>
                      <a:endParaRPr lang="en-GB" sz="2400" kern="100">
                        <a:effectLst/>
                        <a:highlight>
                          <a:srgbClr val="D9F2D0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F2D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rgbClr val="000000"/>
                          </a:solidFill>
                          <a:effectLst/>
                          <a:highlight>
                            <a:srgbClr val="D9F2D0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0.75</a:t>
                      </a:r>
                      <a:endParaRPr lang="en-GB" sz="2400" kern="100">
                        <a:effectLst/>
                        <a:highlight>
                          <a:srgbClr val="D9F2D0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F2D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rgbClr val="000000"/>
                          </a:solidFill>
                          <a:effectLst/>
                          <a:highlight>
                            <a:srgbClr val="D9F2D0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0.50</a:t>
                      </a:r>
                      <a:endParaRPr lang="en-GB" sz="2400" kern="100">
                        <a:effectLst/>
                        <a:highlight>
                          <a:srgbClr val="D9F2D0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F2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764840"/>
                  </a:ext>
                </a:extLst>
              </a:tr>
              <a:tr h="92350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V8m</a:t>
                      </a:r>
                      <a:endParaRPr lang="en-GB" sz="2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>
                      <a:noFill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2.997</a:t>
                      </a:r>
                      <a:endParaRPr lang="en-GB" sz="2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3.89</a:t>
                      </a:r>
                      <a:endParaRPr lang="en-GB" sz="2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0.72</a:t>
                      </a:r>
                      <a:endParaRPr lang="en-GB" sz="2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0.71</a:t>
                      </a:r>
                      <a:endParaRPr lang="en-GB" sz="2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0.71</a:t>
                      </a:r>
                      <a:endParaRPr lang="en-GB" sz="2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0.74</a:t>
                      </a:r>
                      <a:endParaRPr lang="en-GB" sz="2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0.49</a:t>
                      </a:r>
                      <a:endParaRPr lang="en-GB" sz="2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75251856"/>
                  </a:ext>
                </a:extLst>
              </a:tr>
              <a:tr h="92350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V11n</a:t>
                      </a:r>
                      <a:endParaRPr lang="en-GB" sz="2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>
                      <a:noFill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2.561</a:t>
                      </a:r>
                      <a:endParaRPr lang="en-GB" sz="2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1.29</a:t>
                      </a:r>
                      <a:endParaRPr lang="en-GB" sz="2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0.75</a:t>
                      </a:r>
                      <a:endParaRPr lang="en-GB" sz="2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0.64</a:t>
                      </a:r>
                      <a:endParaRPr lang="en-GB" sz="2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0.69</a:t>
                      </a:r>
                      <a:endParaRPr lang="en-GB" sz="2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0.71</a:t>
                      </a:r>
                      <a:endParaRPr lang="en-GB" sz="2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0.45</a:t>
                      </a:r>
                      <a:endParaRPr lang="en-GB" sz="2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4260776"/>
                  </a:ext>
                </a:extLst>
              </a:tr>
              <a:tr h="92350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V11m</a:t>
                      </a:r>
                      <a:endParaRPr lang="en-GB" sz="2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>
                      <a:noFill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3.041</a:t>
                      </a:r>
                      <a:endParaRPr lang="en-GB" sz="2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4.71</a:t>
                      </a:r>
                      <a:endParaRPr lang="en-GB" sz="2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0.67</a:t>
                      </a:r>
                      <a:endParaRPr lang="en-GB" sz="2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0.66</a:t>
                      </a:r>
                      <a:endParaRPr lang="en-GB" sz="2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0.66</a:t>
                      </a:r>
                      <a:endParaRPr lang="en-GB" sz="2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0.68</a:t>
                      </a:r>
                      <a:endParaRPr lang="en-GB" sz="2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0.43</a:t>
                      </a:r>
                      <a:endParaRPr lang="en-GB" sz="24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70389263"/>
                  </a:ext>
                </a:extLst>
              </a:tr>
            </a:tbl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5DECA0-80BE-2CBD-6B74-5D5EE53369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E4099-1221-454A-B7D8-CB1E7BEBAC5A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86473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496</TotalTime>
  <Words>579</Words>
  <Application>Microsoft Office PowerPoint</Application>
  <PresentationFormat>Widescreen</PresentationFormat>
  <Paragraphs>279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Aptos</vt:lpstr>
      <vt:lpstr>Aptos Display</vt:lpstr>
      <vt:lpstr>Arial</vt:lpstr>
      <vt:lpstr>Calibri</vt:lpstr>
      <vt:lpstr>LMMono10-Regular-Identity-H</vt:lpstr>
      <vt:lpstr>Times New Roman</vt:lpstr>
      <vt:lpstr>Office Theme</vt:lpstr>
      <vt:lpstr>Welding Defect Detection with YOLO</vt:lpstr>
      <vt:lpstr>Contents</vt:lpstr>
      <vt:lpstr>Scope of the Project</vt:lpstr>
      <vt:lpstr>PowerPoint Presentation</vt:lpstr>
      <vt:lpstr>The Dataset Kaggle</vt:lpstr>
      <vt:lpstr>The Dataset Bounding Boxes Distribution</vt:lpstr>
      <vt:lpstr>Community Contributors</vt:lpstr>
      <vt:lpstr>Models Used</vt:lpstr>
      <vt:lpstr>Comparison of Trained Models</vt:lpstr>
      <vt:lpstr>Best Model Evaluation YOLOv8 Nano</vt:lpstr>
      <vt:lpstr>Best Model Evaluation YOLOv8 Nano</vt:lpstr>
      <vt:lpstr>Best Model Evaluation YOLOv8 Nano</vt:lpstr>
      <vt:lpstr>Comparison with other Contributors</vt:lpstr>
      <vt:lpstr>Conclusions</vt:lpstr>
      <vt:lpstr>Future Goals </vt:lpstr>
      <vt:lpstr>Thank You For Listening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Aldeeb Fadi</dc:creator>
  <cp:lastModifiedBy>Aldeeb Fadi</cp:lastModifiedBy>
  <cp:revision>32</cp:revision>
  <dcterms:created xsi:type="dcterms:W3CDTF">2025-01-04T13:06:23Z</dcterms:created>
  <dcterms:modified xsi:type="dcterms:W3CDTF">2025-01-04T23:27:46Z</dcterms:modified>
</cp:coreProperties>
</file>

<file path=docProps/thumbnail.jpeg>
</file>